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61" r:id="rId5"/>
  </p:sldMasterIdLst>
  <p:notesMasterIdLst>
    <p:notesMasterId r:id="rId38"/>
  </p:notesMasterIdLst>
  <p:handoutMasterIdLst>
    <p:handoutMasterId r:id="rId39"/>
  </p:handoutMasterIdLst>
  <p:sldIdLst>
    <p:sldId id="283" r:id="rId6"/>
    <p:sldId id="289" r:id="rId7"/>
    <p:sldId id="290" r:id="rId8"/>
    <p:sldId id="291" r:id="rId9"/>
    <p:sldId id="326" r:id="rId10"/>
    <p:sldId id="330" r:id="rId11"/>
    <p:sldId id="331" r:id="rId12"/>
    <p:sldId id="350" r:id="rId13"/>
    <p:sldId id="348" r:id="rId14"/>
    <p:sldId id="340" r:id="rId15"/>
    <p:sldId id="341" r:id="rId16"/>
    <p:sldId id="360" r:id="rId17"/>
    <p:sldId id="333" r:id="rId18"/>
    <p:sldId id="334" r:id="rId19"/>
    <p:sldId id="335" r:id="rId20"/>
    <p:sldId id="342" r:id="rId21"/>
    <p:sldId id="1313" r:id="rId22"/>
    <p:sldId id="362" r:id="rId23"/>
    <p:sldId id="345" r:id="rId24"/>
    <p:sldId id="346" r:id="rId25"/>
    <p:sldId id="352" r:id="rId26"/>
    <p:sldId id="1306" r:id="rId27"/>
    <p:sldId id="1307" r:id="rId28"/>
    <p:sldId id="1308" r:id="rId29"/>
    <p:sldId id="1309" r:id="rId30"/>
    <p:sldId id="1310" r:id="rId31"/>
    <p:sldId id="354" r:id="rId32"/>
    <p:sldId id="1293" r:id="rId33"/>
    <p:sldId id="432" r:id="rId34"/>
    <p:sldId id="279" r:id="rId35"/>
    <p:sldId id="301" r:id="rId36"/>
    <p:sldId id="1305" r:id="rId3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68" autoAdjust="0"/>
  </p:normalViewPr>
  <p:slideViewPr>
    <p:cSldViewPr snapToGrid="0">
      <p:cViewPr varScale="1">
        <p:scale>
          <a:sx n="63" d="100"/>
          <a:sy n="63" d="100"/>
        </p:scale>
        <p:origin x="798" y="66"/>
      </p:cViewPr>
      <p:guideLst/>
    </p:cSldViewPr>
  </p:slideViewPr>
  <p:outlineViewPr>
    <p:cViewPr>
      <p:scale>
        <a:sx n="33" d="100"/>
        <a:sy n="33" d="100"/>
      </p:scale>
      <p:origin x="0" y="-172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422580-EC27-4F53-92A0-0786D964B7A2}" type="datetime1">
              <a:rPr lang="it-IT" smtClean="0"/>
              <a:t>06/03/2024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15EDD-768E-49AD-9196-D592149F4239}" type="datetime1">
              <a:rPr lang="it-IT" smtClean="0"/>
              <a:pPr/>
              <a:t>06/03/2024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834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02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 dirty="0"/>
              <a:t>Inserire o trascinare </a:t>
            </a:r>
            <a:br>
              <a:rPr lang="it-IT" noProof="0" dirty="0"/>
            </a:br>
            <a:r>
              <a:rPr lang="it-IT" noProof="0" dirty="0"/>
              <a:t>la foto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diapositiva</a:t>
            </a:r>
          </a:p>
        </p:txBody>
      </p:sp>
      <p:sp>
        <p:nvSpPr>
          <p:cNvPr id="21" name="Sottotito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con riquad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 dirty="0"/>
              <a:t>Titolo sezione 1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 dirty="0"/>
              <a:t>Titolo sezione 2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 dirty="0"/>
              <a:t>Titolo sezione 3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6" name="Freccia: Destr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9" name="Freccia: Destr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diritto con frecci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Anno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Anno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2" name="Segnaposto tes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3" name="Segnaposto tes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4" name="Segnaposto tes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5" name="Segnaposto tes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6" name="Segnaposto tes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37" name="Segnaposto tes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MM</a:t>
            </a:r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noProof="0" dirty="0"/>
              <a:t>Titolo elemento</a:t>
            </a:r>
          </a:p>
        </p:txBody>
      </p:sp>
      <p:sp>
        <p:nvSpPr>
          <p:cNvPr id="41" name="Segnaposto tes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Mese, Anno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7" name="Segnaposto immagine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26" name="Segnaposto immagine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39" name="Segnaposto tes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</a:t>
            </a:r>
          </a:p>
        </p:txBody>
      </p:sp>
      <p:sp>
        <p:nvSpPr>
          <p:cNvPr id="42" name="Segnaposto tes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Breve biografia</a:t>
            </a:r>
          </a:p>
        </p:txBody>
      </p:sp>
      <p:sp>
        <p:nvSpPr>
          <p:cNvPr id="43" name="Segnaposto tes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</a:t>
            </a:r>
          </a:p>
        </p:txBody>
      </p:sp>
      <p:sp>
        <p:nvSpPr>
          <p:cNvPr id="45" name="Segnaposto tes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</a:t>
            </a:r>
          </a:p>
        </p:txBody>
      </p:sp>
      <p:sp>
        <p:nvSpPr>
          <p:cNvPr id="46" name="Segnaposto tes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Breve biografia</a:t>
            </a:r>
          </a:p>
        </p:txBody>
      </p:sp>
      <p:sp>
        <p:nvSpPr>
          <p:cNvPr id="47" name="Segnaposto tes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</a:t>
            </a:r>
          </a:p>
        </p:txBody>
      </p:sp>
      <p:sp>
        <p:nvSpPr>
          <p:cNvPr id="49" name="Segnaposto tes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</a:t>
            </a:r>
          </a:p>
        </p:txBody>
      </p:sp>
      <p:sp>
        <p:nvSpPr>
          <p:cNvPr id="50" name="Segnaposto tes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Breve biografia</a:t>
            </a:r>
          </a:p>
        </p:txBody>
      </p:sp>
      <p:sp>
        <p:nvSpPr>
          <p:cNvPr id="51" name="Segnaposto tes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47" name="Segnaposto immagine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6" name="Segnaposto immagine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5" name="Segnaposto immagine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4" name="Segnaposto immagine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3" name="Segnaposto immagine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42" name="Segnaposto immagine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Foto del profilo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6" name="Segnaposto tes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37" name="Segnaposto tes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40" name="Segnaposto tes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41" name="Segnaposto tes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52" name="Segnaposto tes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53" name="Segnaposto tes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57" name="Segnaposto tes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58" name="Segnaposto tes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59" name="Segnaposto tes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/>
              <a:t>Nome completo</a:t>
            </a:r>
          </a:p>
        </p:txBody>
      </p:sp>
      <p:sp>
        <p:nvSpPr>
          <p:cNvPr id="60" name="Segnaposto tes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7" name="Segnaposto tes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estazione della sezione con immagin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 dirty="0"/>
              <a:t>Grazie </a:t>
            </a:r>
            <a:br>
              <a:rPr lang="it-IT" noProof="0" dirty="0"/>
            </a:br>
            <a:r>
              <a:rPr lang="it-IT" noProof="0" dirty="0"/>
              <a:t> 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/>
              <a:t>Nome completo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Telefono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Posta elettronica</a:t>
            </a:r>
          </a:p>
        </p:txBody>
      </p:sp>
      <p:sp>
        <p:nvSpPr>
          <p:cNvPr id="15" name="Segnaposto tes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Sito Web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con immagin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Inserire o trascinare la foto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Inserire o trascinare la foto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 con immagin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unti elenco come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Figura a mano libera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43" name="Figura a mano libera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63" name="Figura a mano libera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87" name="Figura a mano libera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17" name="Segnaposto immagine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8" name="Segnaposto immagine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9" name="Segnaposto immagine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19" name="Tito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3" name="Segnaposto immagine 2" descr="Segnaposto immagine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09600" y="3429033"/>
            <a:ext cx="35092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298619" y="3429033"/>
            <a:ext cx="35092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7635944" y="2004249"/>
            <a:ext cx="3509200" cy="3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2133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198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BC98-7876-49AB-927D-6FB83D548E41}" type="datetimeFigureOut">
              <a:rPr lang="fr-FR"/>
              <a:pPr>
                <a:defRPr/>
              </a:pPr>
              <a:t>06/03/2024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6212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it-IT"/>
              <a:t>Fare clic per modificare lo stile del titolo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23DE-1BEC-48F6-BFE7-A4FCBF4D9B5B}" type="datetimeFigureOut">
              <a:rPr lang="fr-FR"/>
              <a:pPr>
                <a:defRPr/>
              </a:pPr>
              <a:t>06/03/2024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80461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70AFB9-F87E-11AC-2B32-B5178FE34E78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442" y="268927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879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i elenco come icone - opzi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0" name="Segnaposto immagine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6" name="Segnaposto tes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1" name="Segnaposto immagine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2" name="Segnaposto immagine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6" name="Segnaposto tes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E8A9-465E-4C6C-B740-15E2FA11A298}" type="datetimeFigureOut">
              <a:rPr lang="fr-FR"/>
              <a:pPr>
                <a:defRPr/>
              </a:pPr>
              <a:t>06/03/2024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66331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68666B-80B7-5FA5-FC9F-2F928A26B010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04343"/>
            <a:ext cx="5181600" cy="1325563"/>
          </a:xfrm>
        </p:spPr>
        <p:txBody>
          <a:bodyPr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1485900"/>
            <a:ext cx="3657600" cy="44577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0C2D1-06AD-3620-044D-2EAE71AC87AC}"/>
              </a:ext>
            </a:extLst>
          </p:cNvPr>
          <p:cNvCxnSpPr/>
          <p:nvPr userDrawn="1"/>
        </p:nvCxnSpPr>
        <p:spPr>
          <a:xfrm>
            <a:off x="1638300" y="571500"/>
            <a:ext cx="4267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99D5D-5452-4897-02A9-A1B32F0BE968}"/>
              </a:ext>
            </a:extLst>
          </p:cNvPr>
          <p:cNvCxnSpPr/>
          <p:nvPr userDrawn="1"/>
        </p:nvCxnSpPr>
        <p:spPr>
          <a:xfrm>
            <a:off x="10096500" y="571500"/>
            <a:ext cx="125935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7150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914400" y="658586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185232"/>
            <a:ext cx="2971800" cy="3651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5588228"/>
            <a:ext cx="2971800" cy="3651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7276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67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735EAF-8052-DDCD-6CEC-D825479BEFD3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28" y="796698"/>
            <a:ext cx="6854371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B9F921-8097-7740-47FD-1905F9FE44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3545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EBCBD63-480F-D96C-B0DF-94EF264BA0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95800" y="2681029"/>
            <a:ext cx="2917371" cy="743178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3F1D198-945D-C96D-60E9-C0AEC5E296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80717" y="389046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DCD9B2A-F0BB-F9DB-CC75-2EC1683475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5800" y="389046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8651C4C-4AD1-19DA-CC78-BEC58707B5A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2271BA1-38C2-A7FE-AC76-8EC49BFBBE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80717" y="2681029"/>
            <a:ext cx="2917371" cy="743178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630785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2832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704">
          <p15:clr>
            <a:srgbClr val="FBAE40"/>
          </p15:clr>
        </p15:guide>
        <p15:guide id="7" orient="horz" pos="360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295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7C7D43-1CC3-3332-AEFC-59ABB023F7AC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2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848048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6678385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609600" y="584664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609600" y="67175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9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F175D2-EEFE-E4BF-0E57-03025B8F8D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96200" y="1"/>
            <a:ext cx="44958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73C4E42-511B-EB94-CA0A-051B1A4A91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" y="6573838"/>
            <a:ext cx="2870200" cy="284162"/>
          </a:xfrm>
        </p:spPr>
        <p:txBody>
          <a:bodyPr>
            <a:noAutofit/>
          </a:bodyPr>
          <a:lstStyle>
            <a:lvl1pPr marL="0" indent="0" algn="l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389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4848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70AFB9-F87E-11AC-2B32-B5178FE34E78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1442" y="268927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919352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3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414779-4CEE-EEAD-8A66-EE043E90B44F}"/>
              </a:ext>
            </a:extLst>
          </p:cNvPr>
          <p:cNvSpPr/>
          <p:nvPr userDrawn="1"/>
        </p:nvSpPr>
        <p:spPr>
          <a:xfrm>
            <a:off x="1611313" y="3215390"/>
            <a:ext cx="2638398" cy="3642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14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4235A04-C2C9-A7DC-3FE5-1E7D27C0E1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4400" y="2627313"/>
            <a:ext cx="2525713" cy="33162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104C814-4179-5378-738C-F0AEB2D153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32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655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1015">
          <p15:clr>
            <a:srgbClr val="FBAE40"/>
          </p15:clr>
        </p15:guide>
        <p15:guide id="9" pos="2167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B883CC-094E-7039-9807-58F11002611B}"/>
              </a:ext>
            </a:extLst>
          </p:cNvPr>
          <p:cNvSpPr/>
          <p:nvPr userDrawn="1"/>
        </p:nvSpPr>
        <p:spPr>
          <a:xfrm>
            <a:off x="0" y="0"/>
            <a:ext cx="53589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96698"/>
            <a:ext cx="10439400" cy="1325563"/>
          </a:xfrm>
        </p:spPr>
        <p:txBody>
          <a:bodyPr anchor="t"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674936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8" y="2685822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3886200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DDBBAD-B928-4819-64F5-80A5AECD71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81500" y="2171699"/>
            <a:ext cx="2971800" cy="454977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B3586BE-78C6-E426-9F3C-F59381E5CD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02700" y="6573838"/>
            <a:ext cx="2870200" cy="284162"/>
          </a:xfrm>
        </p:spPr>
        <p:txBody>
          <a:bodyPr>
            <a:noAutofit/>
          </a:bodyPr>
          <a:lstStyle>
            <a:lvl1pPr marL="0" indent="0" algn="r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081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5" pos="4632">
          <p15:clr>
            <a:srgbClr val="FBAE40"/>
          </p15:clr>
        </p15:guide>
        <p15:guide id="6" orient="horz" pos="1368">
          <p15:clr>
            <a:srgbClr val="FBAE40"/>
          </p15:clr>
        </p15:guide>
        <p15:guide id="7" orient="horz" pos="360">
          <p15:clr>
            <a:srgbClr val="FBAE40"/>
          </p15:clr>
        </p15:guide>
        <p15:guide id="9" pos="2760">
          <p15:clr>
            <a:srgbClr val="FBAE40"/>
          </p15:clr>
        </p15:guide>
        <p15:guide id="11" pos="7159">
          <p15:clr>
            <a:srgbClr val="FBAE40"/>
          </p15:clr>
        </p15:guide>
        <p15:guide id="12" pos="672">
          <p15:clr>
            <a:srgbClr val="FBAE40"/>
          </p15:clr>
        </p15:guide>
        <p15:guide id="14" orient="horz" pos="2448">
          <p15:clr>
            <a:srgbClr val="FBAE40"/>
          </p15:clr>
        </p15:guide>
        <p15:guide id="15" pos="705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949CF9-AE80-D4A2-E0FC-126A4E8ECBCB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F1F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46" y="4618037"/>
            <a:ext cx="9314540" cy="1325563"/>
          </a:xfrm>
        </p:spPr>
        <p:txBody>
          <a:bodyPr anchor="b">
            <a:noAutofit/>
          </a:bodyPr>
          <a:lstStyle>
            <a:lvl1pPr algn="r"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566057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11353800" y="653143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06E8DC-A0CF-0798-ADF8-761E7E68B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797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CFA915D-63BE-A1E7-E7C6-A8B7F841C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13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D2F8532-EAC1-4C87-C49E-5B099E8397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9" y="914400"/>
            <a:ext cx="2917371" cy="743178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67078C8-F910-8FC3-7286-ADF1FB4086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6800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8B99F6-09B0-9487-3A2A-0062188384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14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2F86FE2-AC0C-C76C-B2BD-9A02FA2E02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4027" y="2098221"/>
            <a:ext cx="2917371" cy="2057400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46199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5" pos="4560">
          <p15:clr>
            <a:srgbClr val="FBAE40"/>
          </p15:clr>
        </p15:guide>
        <p15:guide id="7" orient="horz" pos="360">
          <p15:clr>
            <a:srgbClr val="FBAE40"/>
          </p15:clr>
        </p15:guide>
        <p15:guide id="11" pos="7152">
          <p15:clr>
            <a:srgbClr val="FBAE40"/>
          </p15:clr>
        </p15:guide>
        <p15:guide id="12" pos="672">
          <p15:clr>
            <a:srgbClr val="FBAE40"/>
          </p15:clr>
        </p15:guide>
        <p15:guide id="13" pos="7056">
          <p15:clr>
            <a:srgbClr val="FBAE40"/>
          </p15:clr>
        </p15:guide>
        <p15:guide id="14" orient="horz" pos="244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960C-86A7-6728-9263-973B76A8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65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i elenco come icone - opzion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4" name="Segnaposto immagine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5" name="Segnaposto immagine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6" name="Segnaposto immagine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20" name="Segnaposto tes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diapositiva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002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68666B-80B7-5FA5-FC9F-2F928A26B010}"/>
              </a:ext>
            </a:extLst>
          </p:cNvPr>
          <p:cNvSpPr/>
          <p:nvPr userDrawn="1"/>
        </p:nvSpPr>
        <p:spPr>
          <a:xfrm>
            <a:off x="6096000" y="0"/>
            <a:ext cx="36576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9E92B-FE67-1F3D-DCA0-195195A4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04343"/>
            <a:ext cx="5181600" cy="1325563"/>
          </a:xfrm>
        </p:spPr>
        <p:txBody>
          <a:bodyPr>
            <a:noAutofit/>
          </a:bodyPr>
          <a:lstStyle>
            <a:lvl1pPr>
              <a:defRPr sz="4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A87BAAC-9384-2363-2089-821720F16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0" y="1485900"/>
            <a:ext cx="3657600" cy="44577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0C2D1-06AD-3620-044D-2EAE71AC87AC}"/>
              </a:ext>
            </a:extLst>
          </p:cNvPr>
          <p:cNvCxnSpPr/>
          <p:nvPr userDrawn="1"/>
        </p:nvCxnSpPr>
        <p:spPr>
          <a:xfrm>
            <a:off x="1638300" y="571500"/>
            <a:ext cx="42672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C99D5D-5452-4897-02A9-A1B32F0BE968}"/>
              </a:ext>
            </a:extLst>
          </p:cNvPr>
          <p:cNvCxnSpPr/>
          <p:nvPr userDrawn="1"/>
        </p:nvCxnSpPr>
        <p:spPr>
          <a:xfrm>
            <a:off x="10096500" y="571500"/>
            <a:ext cx="125935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B318F3-41C4-0F1C-1CBD-D5A32280E5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71500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43CC35-4750-6912-E49F-E917DF9AB637}"/>
              </a:ext>
            </a:extLst>
          </p:cNvPr>
          <p:cNvCxnSpPr>
            <a:cxnSpLocks/>
          </p:cNvCxnSpPr>
          <p:nvPr userDrawn="1"/>
        </p:nvCxnSpPr>
        <p:spPr>
          <a:xfrm>
            <a:off x="914400" y="658586"/>
            <a:ext cx="3048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3331A5-D35A-E699-E3EA-6035EB0DCD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5185232"/>
            <a:ext cx="2971800" cy="36512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42CA476-8654-0542-5C0B-4F439516A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6800" y="5588228"/>
            <a:ext cx="2971800" cy="3651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2423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6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6864">
          <p15:clr>
            <a:srgbClr val="FBAE40"/>
          </p15:clr>
        </p15:guide>
        <p15:guide id="5" pos="4560">
          <p15:clr>
            <a:srgbClr val="FBAE40"/>
          </p15:clr>
        </p15:guide>
        <p15:guide id="6" orient="horz" pos="1512">
          <p15:clr>
            <a:srgbClr val="FBAE40"/>
          </p15:clr>
        </p15:guide>
        <p15:guide id="7" orient="horz" pos="360">
          <p15:clr>
            <a:srgbClr val="FBAE40"/>
          </p15:clr>
        </p15:guide>
        <p15:guide id="8" pos="672">
          <p15:clr>
            <a:srgbClr val="FBAE40"/>
          </p15:clr>
        </p15:guide>
        <p15:guide id="9" pos="3720">
          <p15:clr>
            <a:srgbClr val="FBAE40"/>
          </p15:clr>
        </p15:guide>
        <p15:guide id="10" pos="6360">
          <p15:clr>
            <a:srgbClr val="FBAE40"/>
          </p15:clr>
        </p15:guide>
        <p15:guide id="11" pos="71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ti elenco come icone - opzion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igura a mano libera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41" name="Figura a mano libera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3" name="Segnaposto immagine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1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4" name="Segnaposto immagine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18" name="Segnaposto tes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2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7" name="Segnaposto immagine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25" name="Segnaposto tes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3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38" name="Segnaposto immagine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Icona</a:t>
            </a:r>
          </a:p>
        </p:txBody>
      </p:sp>
      <p:sp>
        <p:nvSpPr>
          <p:cNvPr id="27" name="Segnaposto tes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Punto elenco 4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Descrizione punto elenco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1" name="Tito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diapositiva</a:t>
            </a:r>
          </a:p>
        </p:txBody>
      </p:sp>
      <p:sp>
        <p:nvSpPr>
          <p:cNvPr id="52" name="Sottotito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otto digitale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Titolo diapositiva</a:t>
            </a: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Segnaposto immagine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Inserire o trascinare il design dello schermo qui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/>
              <a:t>2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 noProof="0" dirty="0"/>
              <a:t>Intestazione sezione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 noProof="0" dirty="0"/>
              <a:t>Intestazione sezione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Intestazione sezione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1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Descrizione della sezione</a:t>
            </a:r>
          </a:p>
        </p:txBody>
      </p:sp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2</a:t>
            </a:r>
          </a:p>
        </p:txBody>
      </p:sp>
      <p:sp>
        <p:nvSpPr>
          <p:cNvPr id="14" name="Segnaposto tes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Descrizione della sezione</a:t>
            </a:r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it-IT" noProof="0" dirty="0"/>
              <a:t>3</a:t>
            </a:r>
          </a:p>
        </p:txBody>
      </p:sp>
      <p:sp>
        <p:nvSpPr>
          <p:cNvPr id="15" name="Segnaposto tes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Descrizione della sezione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tes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178" name="Figura a mano libera: Forma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grpSp>
        <p:nvGrpSpPr>
          <p:cNvPr id="192" name="Grup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igura a mano libera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 dirty="0"/>
            </a:p>
          </p:txBody>
        </p:sp>
        <p:grpSp>
          <p:nvGrpSpPr>
            <p:cNvPr id="182" name="Grup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igura a mano libera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4" name="Figura a mano libera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5" name="Figura a mano libera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6" name="Figura a mano libera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7" name="Figura a mano libera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8" name="Figura a mano libera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9" name="Figura a mano libera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90" name="Figura a mano libera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91" name="Figura a mano libera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di mer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 quadrante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 quadrante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 quadrante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/>
              <a:t>Titolo quadrante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3" r:id="rId2"/>
    <p:sldLayoutId id="2147483696" r:id="rId3"/>
    <p:sldLayoutId id="2147483693" r:id="rId4"/>
    <p:sldLayoutId id="2147483694" r:id="rId5"/>
    <p:sldLayoutId id="2147483695" r:id="rId6"/>
    <p:sldLayoutId id="2147483697" r:id="rId7"/>
    <p:sldLayoutId id="2147483698" r:id="rId8"/>
    <p:sldLayoutId id="2147483699" r:id="rId9"/>
    <p:sldLayoutId id="2147483700" r:id="rId10"/>
    <p:sldLayoutId id="214748369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  <p:sldLayoutId id="2147483684" r:id="rId26"/>
    <p:sldLayoutId id="2147483686" r:id="rId27"/>
    <p:sldLayoutId id="2147483687" r:id="rId28"/>
    <p:sldLayoutId id="2147483701" r:id="rId29"/>
    <p:sldLayoutId id="2147483702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4C769-5B6E-5C22-9516-5D7BE462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90F5-D493-CE67-ED1B-D761BFA69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5225E-A593-BBE5-FA35-2952DE6D5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12C0-D4F0-C345-96B4-1E8B918506A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30E95-9162-1956-4897-1AA052698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09E4-652E-524A-8D35-CF602AA44AA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144">
          <p15:clr>
            <a:srgbClr val="F26B43"/>
          </p15:clr>
        </p15:guide>
        <p15:guide id="4" pos="7416">
          <p15:clr>
            <a:srgbClr val="F26B43"/>
          </p15:clr>
        </p15:guide>
        <p15:guide id="5" pos="3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vur.it/index.php?option=com_content&amp;view=article&amp;id=26&amp;Itemid=222&amp;lang=it" TargetMode="Externa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2676525"/>
            <a:ext cx="4533547" cy="2078700"/>
          </a:xfrm>
        </p:spPr>
        <p:txBody>
          <a:bodyPr rtlCol="0"/>
          <a:lstStyle/>
          <a:p>
            <a:pPr algn="l"/>
            <a:r>
              <a:rPr lang="it-IT" dirty="0">
                <a:latin typeface="Abadi Extra Light" panose="020B0204020104020204" pitchFamily="34" charset="0"/>
              </a:rPr>
              <a:t>LA SCHEDA DI INSEGNAMENTO: </a:t>
            </a:r>
            <a:br>
              <a:rPr lang="it-IT" dirty="0">
                <a:latin typeface="Abadi Extra Light" panose="020B0204020104020204" pitchFamily="34" charset="0"/>
              </a:rPr>
            </a:br>
            <a:r>
              <a:rPr lang="it-IT" dirty="0">
                <a:latin typeface="Abadi Extra Light" panose="020B0204020104020204" pitchFamily="34" charset="0"/>
              </a:rPr>
              <a:t>ASPETTI METODOLOGICI e principi autovalutativi</a:t>
            </a:r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F52D99A5-4FD9-4088-B911-F5B78EF7CB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67" b="167"/>
          <a:stretch>
            <a:fillRect/>
          </a:stretch>
        </p:blipFill>
        <p:spPr/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CD7A98E-DEF0-4688-86A6-E7E4E9F23F9E}"/>
              </a:ext>
            </a:extLst>
          </p:cNvPr>
          <p:cNvSpPr txBox="1"/>
          <p:nvPr/>
        </p:nvSpPr>
        <p:spPr>
          <a:xfrm>
            <a:off x="7693011" y="4881818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Prof.ssa Daniela Robasto</a:t>
            </a: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Università degli Studi di Torino</a:t>
            </a:r>
          </a:p>
          <a:p>
            <a:r>
              <a:rPr lang="it-IT" dirty="0">
                <a:solidFill>
                  <a:schemeClr val="bg1">
                    <a:lumMod val="85000"/>
                  </a:schemeClr>
                </a:solidFill>
                <a:latin typeface="Abadi Extra Light" panose="020B0204020104020204" pitchFamily="34" charset="0"/>
              </a:rPr>
              <a:t>M-PED/04</a:t>
            </a:r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00" y="359998"/>
            <a:ext cx="9082575" cy="1459471"/>
          </a:xfrm>
        </p:spPr>
        <p:txBody>
          <a:bodyPr/>
          <a:lstStyle/>
          <a:p>
            <a:r>
              <a:rPr lang="it-IT" altLang="it-IT" sz="3733" dirty="0"/>
              <a:t>Dimensioni dell’agire con competenza </a:t>
            </a:r>
            <a:br>
              <a:rPr lang="it-IT" altLang="it-IT" sz="3733" dirty="0"/>
            </a:br>
            <a:r>
              <a:rPr lang="it-IT" altLang="it-IT" sz="3733" dirty="0"/>
              <a:t>(modello R-I-Z-A):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3"/>
          </p:nvPr>
        </p:nvSpPr>
        <p:spPr>
          <a:xfrm>
            <a:off x="1449222" y="1966541"/>
            <a:ext cx="8450557" cy="25449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667" b="1" dirty="0"/>
              <a:t>Risorse </a:t>
            </a:r>
            <a:r>
              <a:rPr lang="it-IT" altLang="it-IT" sz="2667" dirty="0"/>
              <a:t>(conoscenze, capacità di base, atteggiamenti, …, dell’allievo) (</a:t>
            </a:r>
            <a:r>
              <a:rPr lang="it-IT" altLang="it-IT" sz="2667" b="1" dirty="0"/>
              <a:t>R</a:t>
            </a:r>
            <a:r>
              <a:rPr lang="it-IT" altLang="it-IT" sz="2667" dirty="0"/>
              <a:t>)</a:t>
            </a:r>
          </a:p>
          <a:p>
            <a:pPr>
              <a:lnSpc>
                <a:spcPct val="80000"/>
              </a:lnSpc>
            </a:pPr>
            <a:r>
              <a:rPr lang="it-IT" altLang="it-IT" sz="2667" b="1" dirty="0"/>
              <a:t>Strutture di interpretazione </a:t>
            </a:r>
            <a:r>
              <a:rPr lang="it-IT" altLang="it-IT" sz="2667" dirty="0"/>
              <a:t>(come l’allievo “legge” ed assegna significato alle situazioni) (</a:t>
            </a:r>
            <a:r>
              <a:rPr lang="it-IT" altLang="it-IT" sz="2667" b="1" dirty="0"/>
              <a:t>I</a:t>
            </a:r>
            <a:r>
              <a:rPr lang="it-IT" altLang="it-IT" sz="2667" dirty="0"/>
              <a:t>)</a:t>
            </a:r>
          </a:p>
          <a:p>
            <a:pPr>
              <a:lnSpc>
                <a:spcPct val="80000"/>
              </a:lnSpc>
            </a:pPr>
            <a:r>
              <a:rPr lang="it-IT" altLang="it-IT" sz="2667" b="1" dirty="0"/>
              <a:t>Strutture di azione </a:t>
            </a:r>
            <a:r>
              <a:rPr lang="it-IT" altLang="it-IT" sz="2667" dirty="0"/>
              <a:t>(come l’allievo agisce in risposta ad un problema) (</a:t>
            </a:r>
            <a:r>
              <a:rPr lang="it-IT" altLang="it-IT" sz="2667" b="1" dirty="0"/>
              <a:t>Z</a:t>
            </a:r>
            <a:r>
              <a:rPr lang="it-IT" altLang="it-IT" sz="2667" dirty="0"/>
              <a:t>)</a:t>
            </a:r>
          </a:p>
          <a:p>
            <a:pPr>
              <a:lnSpc>
                <a:spcPct val="80000"/>
              </a:lnSpc>
            </a:pPr>
            <a:r>
              <a:rPr lang="it-IT" altLang="it-IT" sz="2667" b="1" dirty="0"/>
              <a:t>Strutture di autoregolazione </a:t>
            </a:r>
            <a:r>
              <a:rPr lang="it-IT" altLang="it-IT" sz="2667" dirty="0"/>
              <a:t>(come l’allievo apprende dall'esperienza e cambia le proprie strategie in funzione delle sollecitazioni provenienti dal contesto) (</a:t>
            </a:r>
            <a:r>
              <a:rPr lang="it-IT" altLang="it-IT" sz="2667" b="1" dirty="0"/>
              <a:t>A</a:t>
            </a:r>
            <a:r>
              <a:rPr lang="it-IT" altLang="it-IT" sz="2667" dirty="0"/>
              <a:t>)</a:t>
            </a:r>
          </a:p>
        </p:txBody>
      </p:sp>
      <p:sp>
        <p:nvSpPr>
          <p:cNvPr id="14338" name="Segnaposto numero diapositiva 5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83C878-4651-4186-8874-299DC66A6726}" type="slidenum">
              <a:rPr lang="it-IT" altLang="it-IT" smtClean="0"/>
              <a:pPr/>
              <a:t>10</a:t>
            </a:fld>
            <a:endParaRPr lang="it-IT" altLang="it-IT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537659" y="2792250"/>
            <a:ext cx="1037167" cy="2544928"/>
            <a:chOff x="4830" y="1661"/>
            <a:chExt cx="490" cy="199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830" y="1661"/>
              <a:ext cx="227" cy="1996"/>
              <a:chOff x="4830" y="1661"/>
              <a:chExt cx="227" cy="1996"/>
            </a:xfrm>
          </p:grpSpPr>
          <p:sp>
            <p:nvSpPr>
              <p:cNvPr id="14345" name="Line 6"/>
              <p:cNvSpPr>
                <a:spLocks noChangeShapeType="1"/>
              </p:cNvSpPr>
              <p:nvPr/>
            </p:nvSpPr>
            <p:spPr bwMode="auto">
              <a:xfrm>
                <a:off x="4830" y="1661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 sz="2133"/>
              </a:p>
            </p:txBody>
          </p:sp>
          <p:sp>
            <p:nvSpPr>
              <p:cNvPr id="14346" name="Line 7"/>
              <p:cNvSpPr>
                <a:spLocks noChangeShapeType="1"/>
              </p:cNvSpPr>
              <p:nvPr/>
            </p:nvSpPr>
            <p:spPr bwMode="auto">
              <a:xfrm>
                <a:off x="4830" y="3657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 sz="2133"/>
              </a:p>
            </p:txBody>
          </p:sp>
          <p:sp>
            <p:nvSpPr>
              <p:cNvPr id="14347" name="Line 8"/>
              <p:cNvSpPr>
                <a:spLocks noChangeShapeType="1"/>
              </p:cNvSpPr>
              <p:nvPr/>
            </p:nvSpPr>
            <p:spPr bwMode="auto">
              <a:xfrm>
                <a:off x="5057" y="1661"/>
                <a:ext cx="0" cy="19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 sz="2133"/>
              </a:p>
            </p:txBody>
          </p:sp>
        </p:grpSp>
        <p:sp>
          <p:nvSpPr>
            <p:cNvPr id="14344" name="Text Box 9"/>
            <p:cNvSpPr txBox="1">
              <a:spLocks noChangeArrowheads="1"/>
            </p:cNvSpPr>
            <p:nvPr/>
          </p:nvSpPr>
          <p:spPr bwMode="auto">
            <a:xfrm rot="5400000">
              <a:off x="4268" y="2560"/>
              <a:ext cx="1905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133"/>
                <a:t>MOBILITAZIONE</a:t>
              </a:r>
            </a:p>
          </p:txBody>
        </p:sp>
      </p:grp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75052" y="6016090"/>
            <a:ext cx="484273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050" dirty="0"/>
              <a:t>Trinchero R. (2006), </a:t>
            </a:r>
            <a:r>
              <a:rPr lang="it-IT" altLang="it-IT" sz="1050" i="1" dirty="0"/>
              <a:t>Valutare l’apprendimento nell’e-learning. Dalle abilità alle competenze</a:t>
            </a:r>
            <a:r>
              <a:rPr lang="it-IT" altLang="it-IT" sz="1050" dirty="0"/>
              <a:t>, Trento, Erickson, pp. 195-229.</a:t>
            </a:r>
            <a:br>
              <a:rPr lang="it-IT" altLang="it-IT" sz="1050" dirty="0"/>
            </a:br>
            <a:r>
              <a:rPr lang="it-IT" altLang="it-IT" sz="1050" dirty="0"/>
              <a:t>Trinchero R. (2012), </a:t>
            </a:r>
            <a:r>
              <a:rPr lang="it-IT" altLang="it-IT" sz="1050" i="1" dirty="0"/>
              <a:t>Costruire, valutare, certificare competenze. Proposte di attività per la scuola</a:t>
            </a:r>
            <a:r>
              <a:rPr lang="it-IT" altLang="it-IT" sz="1050" dirty="0"/>
              <a:t>, Milano, FrancoAngeli.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273049" y="57698"/>
            <a:ext cx="11536397" cy="1143000"/>
          </a:xfrm>
        </p:spPr>
        <p:txBody>
          <a:bodyPr/>
          <a:lstStyle/>
          <a:p>
            <a:r>
              <a:rPr lang="it-IT" altLang="it-IT" sz="2800" dirty="0"/>
              <a:t>Cosa significa “costruire” competenza all’Università? </a:t>
            </a:r>
            <a:br>
              <a:rPr lang="it-IT" altLang="it-IT" sz="2800" dirty="0"/>
            </a:br>
            <a:r>
              <a:rPr lang="it-IT" altLang="it-IT" sz="2800" dirty="0"/>
              <a:t>«ingredienti negli insegnamenti»</a:t>
            </a:r>
            <a:br>
              <a:rPr lang="it-IT" altLang="it-IT" sz="2800" dirty="0"/>
            </a:br>
            <a:r>
              <a:rPr lang="it-IT" altLang="it-IT" sz="2800" dirty="0"/>
              <a:t> 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364515"/>
              </p:ext>
            </p:extLst>
          </p:nvPr>
        </p:nvGraphicFramePr>
        <p:xfrm>
          <a:off x="336551" y="963561"/>
          <a:ext cx="11582400" cy="16469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39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466">
                <a:tc>
                  <a:txBody>
                    <a:bodyPr/>
                    <a:lstStyle/>
                    <a:p>
                      <a:r>
                        <a:rPr lang="it-IT" sz="2400" b="0" i="1" dirty="0"/>
                        <a:t>Dimensioni della competenza</a:t>
                      </a:r>
                    </a:p>
                  </a:txBody>
                  <a:tcPr marL="121920" marR="121920" marT="45772" marB="4577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i="1" dirty="0"/>
                        <a:t>Ruolo del docente (obiettivi didattici, non di apprendimento)</a:t>
                      </a:r>
                    </a:p>
                  </a:txBody>
                  <a:tcPr marL="121920" marR="121920" marT="45772" marB="45772"/>
                </a:tc>
                <a:extLst>
                  <a:ext uri="{0D108BD9-81ED-4DB2-BD59-A6C34878D82A}">
                    <a16:rowId xmlns:a16="http://schemas.microsoft.com/office/drawing/2014/main" val="3473210542"/>
                  </a:ext>
                </a:extLst>
              </a:tr>
              <a:tr h="823912">
                <a:tc>
                  <a:txBody>
                    <a:bodyPr/>
                    <a:lstStyle/>
                    <a:p>
                      <a:r>
                        <a:rPr lang="it-IT" sz="2400" b="1" dirty="0"/>
                        <a:t>Risorse</a:t>
                      </a:r>
                    </a:p>
                  </a:txBody>
                  <a:tcPr marL="121920" marR="121920" marT="45772" marB="4577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aseline="0" dirty="0"/>
                        <a:t>Fornire informazione, sviluppare capacità di base e atteggiamenti (disposizioni)</a:t>
                      </a:r>
                      <a:endParaRPr lang="it-IT" sz="2400" b="0" dirty="0"/>
                    </a:p>
                  </a:txBody>
                  <a:tcPr marL="121920" marR="121920" marT="45772" marB="4577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7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1E8223-6D2C-40F6-8182-D4EF2110E1FE}" type="slidenum">
              <a:rPr lang="it-IT" altLang="it-IT" smtClean="0"/>
              <a:pPr/>
              <a:t>11</a:t>
            </a:fld>
            <a:endParaRPr lang="it-IT" altLang="it-IT"/>
          </a:p>
        </p:txBody>
      </p:sp>
      <p:graphicFrame>
        <p:nvGraphicFramePr>
          <p:cNvPr id="6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142722"/>
              </p:ext>
            </p:extLst>
          </p:nvPr>
        </p:nvGraphicFramePr>
        <p:xfrm>
          <a:off x="336551" y="2547939"/>
          <a:ext cx="11582400" cy="122078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39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0787">
                <a:tc>
                  <a:txBody>
                    <a:bodyPr/>
                    <a:lstStyle/>
                    <a:p>
                      <a:r>
                        <a:rPr lang="it-IT" sz="2400" dirty="0"/>
                        <a:t>Strutture di Interpretazione</a:t>
                      </a:r>
                      <a:endParaRPr lang="it-IT" sz="2400" b="0" dirty="0"/>
                    </a:p>
                  </a:txBody>
                  <a:tcPr marL="121920" marR="121920" marT="45761" marB="45761"/>
                </a:tc>
                <a:tc>
                  <a:txBody>
                    <a:bodyPr/>
                    <a:lstStyle/>
                    <a:p>
                      <a:r>
                        <a:rPr lang="it-IT" sz="2400" b="0" dirty="0"/>
                        <a:t>Insegnare a leggere</a:t>
                      </a:r>
                      <a:r>
                        <a:rPr lang="it-IT" sz="2400" b="0" baseline="0" dirty="0"/>
                        <a:t> la realtà </a:t>
                      </a:r>
                      <a:r>
                        <a:rPr lang="it-IT" sz="2400" b="0" i="1" baseline="0" dirty="0"/>
                        <a:t>e le </a:t>
                      </a:r>
                      <a:r>
                        <a:rPr lang="it-IT" sz="2400" b="0" baseline="0" dirty="0"/>
                        <a:t>realtà: cogliere, interpretare, decostruire in elementi analitici…</a:t>
                      </a:r>
                      <a:endParaRPr lang="it-IT" sz="2400" b="0" dirty="0"/>
                    </a:p>
                  </a:txBody>
                  <a:tcPr marL="121920" marR="121920" marT="45761" marB="457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758588"/>
              </p:ext>
            </p:extLst>
          </p:nvPr>
        </p:nvGraphicFramePr>
        <p:xfrm>
          <a:off x="336551" y="3795713"/>
          <a:ext cx="11582400" cy="13001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39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0163">
                <a:tc>
                  <a:txBody>
                    <a:bodyPr/>
                    <a:lstStyle/>
                    <a:p>
                      <a:r>
                        <a:rPr lang="it-IT" sz="2400" dirty="0"/>
                        <a:t>Strutture di </a:t>
                      </a:r>
                      <a:r>
                        <a:rPr lang="it-IT" sz="2400" dirty="0" err="1"/>
                        <a:t>aZione</a:t>
                      </a:r>
                      <a:endParaRPr lang="it-IT" sz="2400" b="0" dirty="0"/>
                    </a:p>
                  </a:txBody>
                  <a:tcPr marL="121920" marR="121920" marT="45697" marB="45697"/>
                </a:tc>
                <a:tc>
                  <a:txBody>
                    <a:bodyPr/>
                    <a:lstStyle/>
                    <a:p>
                      <a:r>
                        <a:rPr lang="it-IT" sz="2400" b="0" dirty="0"/>
                        <a:t>Fornire</a:t>
                      </a:r>
                      <a:r>
                        <a:rPr lang="it-IT" sz="2400" b="0" baseline="0" dirty="0"/>
                        <a:t> strumenti per avere un impatto sulla realtà: costruire opinioni e artefatti, comunicare, agire nella realtà in cui si opera</a:t>
                      </a:r>
                    </a:p>
                  </a:txBody>
                  <a:tcPr marL="121920" marR="121920" marT="45697" marB="4569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912637"/>
              </p:ext>
            </p:extLst>
          </p:nvPr>
        </p:nvGraphicFramePr>
        <p:xfrm>
          <a:off x="336551" y="5111749"/>
          <a:ext cx="11582400" cy="155437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39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371">
                <a:tc>
                  <a:txBody>
                    <a:bodyPr/>
                    <a:lstStyle/>
                    <a:p>
                      <a:r>
                        <a:rPr lang="it-IT" sz="2400" dirty="0"/>
                        <a:t>Strutture</a:t>
                      </a:r>
                      <a:r>
                        <a:rPr lang="it-IT" sz="2400" baseline="0" dirty="0"/>
                        <a:t> di Autoregolazione</a:t>
                      </a:r>
                      <a:endParaRPr lang="it-IT" sz="2400" b="0" dirty="0"/>
                    </a:p>
                  </a:txBody>
                  <a:tcPr marL="121920" marR="121920" marT="45665" marB="45665"/>
                </a:tc>
                <a:tc>
                  <a:txBody>
                    <a:bodyPr/>
                    <a:lstStyle/>
                    <a:p>
                      <a:r>
                        <a:rPr lang="it-IT" sz="2400" b="0" dirty="0"/>
                        <a:t>Mettere</a:t>
                      </a:r>
                      <a:r>
                        <a:rPr lang="it-IT" sz="2400" b="0" baseline="0" dirty="0"/>
                        <a:t> in grado gli studenti di riflettere sulle proprie interpretazioni ed azioni, rivederle: instillare il dubbio, mettersi in discussione, cambiare le proprie strategie, migliorare se stessi sulla base di feedback ricevuti</a:t>
                      </a:r>
                      <a:endParaRPr lang="it-IT" sz="2400" b="0" dirty="0"/>
                    </a:p>
                  </a:txBody>
                  <a:tcPr marL="121920" marR="121920" marT="45665" marB="456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7AF4D-B9C0-BF2B-426C-57026B66D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>
            <a:extLst>
              <a:ext uri="{FF2B5EF4-FFF2-40B4-BE49-F238E27FC236}">
                <a16:creationId xmlns:a16="http://schemas.microsoft.com/office/drawing/2014/main" id="{245340AB-78EC-C7EC-8A16-1DBB09F5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3" y="396877"/>
            <a:ext cx="9544049" cy="900113"/>
          </a:xfrm>
        </p:spPr>
        <p:txBody>
          <a:bodyPr/>
          <a:lstStyle/>
          <a:p>
            <a:r>
              <a:rPr lang="it-IT" altLang="it-IT" b="1" dirty="0"/>
              <a:t>Descrittori di Dublino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DB329B-C171-94D3-7DA6-E83386F7E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4" y="1706563"/>
            <a:ext cx="11243733" cy="41703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sz="3200" dirty="0"/>
              <a:t>I Descrittori di Dublino sono costruiti sui seguenti elementi:</a:t>
            </a:r>
          </a:p>
          <a:p>
            <a:pPr>
              <a:defRPr/>
            </a:pPr>
            <a:r>
              <a:rPr lang="it-IT" sz="3200" dirty="0"/>
              <a:t>Conoscenza e capacità di comprensione (</a:t>
            </a:r>
            <a:r>
              <a:rPr lang="it-IT" sz="3200" i="1" dirty="0" err="1"/>
              <a:t>knowledge</a:t>
            </a:r>
            <a:r>
              <a:rPr lang="it-IT" sz="3200" i="1" dirty="0"/>
              <a:t> and </a:t>
            </a:r>
            <a:r>
              <a:rPr lang="it-IT" sz="3200" i="1" dirty="0" err="1"/>
              <a:t>understanding</a:t>
            </a:r>
            <a:r>
              <a:rPr lang="it-IT" sz="3200" dirty="0"/>
              <a:t>);</a:t>
            </a:r>
          </a:p>
          <a:p>
            <a:pPr>
              <a:defRPr/>
            </a:pPr>
            <a:r>
              <a:rPr lang="it-IT" sz="3200" dirty="0"/>
              <a:t>Conoscenza e capacità di comprensione applicate (</a:t>
            </a:r>
            <a:r>
              <a:rPr lang="it-IT" sz="3200" i="1" dirty="0" err="1"/>
              <a:t>applying</a:t>
            </a:r>
            <a:r>
              <a:rPr lang="it-IT" sz="3200" i="1" dirty="0"/>
              <a:t> </a:t>
            </a:r>
            <a:r>
              <a:rPr lang="it-IT" sz="3200" i="1" dirty="0" err="1"/>
              <a:t>knowledge</a:t>
            </a:r>
            <a:r>
              <a:rPr lang="it-IT" sz="3200" i="1" dirty="0"/>
              <a:t> and </a:t>
            </a:r>
            <a:r>
              <a:rPr lang="it-IT" sz="3200" i="1" dirty="0" err="1"/>
              <a:t>understanding</a:t>
            </a:r>
            <a:r>
              <a:rPr lang="it-IT" sz="3200" dirty="0"/>
              <a:t>);</a:t>
            </a:r>
          </a:p>
          <a:p>
            <a:pPr>
              <a:defRPr/>
            </a:pPr>
            <a:r>
              <a:rPr lang="it-IT" sz="3200" dirty="0"/>
              <a:t>Autonomia di giudizio (</a:t>
            </a:r>
            <a:r>
              <a:rPr lang="it-IT" sz="3200" i="1" dirty="0" err="1"/>
              <a:t>making</a:t>
            </a:r>
            <a:r>
              <a:rPr lang="it-IT" sz="3200" i="1" dirty="0"/>
              <a:t> </a:t>
            </a:r>
            <a:r>
              <a:rPr lang="it-IT" sz="3200" i="1" dirty="0" err="1"/>
              <a:t>judgements</a:t>
            </a:r>
            <a:r>
              <a:rPr lang="it-IT" sz="3200" dirty="0"/>
              <a:t>);</a:t>
            </a:r>
          </a:p>
          <a:p>
            <a:pPr>
              <a:defRPr/>
            </a:pPr>
            <a:r>
              <a:rPr lang="it-IT" sz="3200" dirty="0"/>
              <a:t>Abilità comunicative (</a:t>
            </a:r>
            <a:r>
              <a:rPr lang="it-IT" sz="3200" i="1" dirty="0" err="1"/>
              <a:t>communication</a:t>
            </a:r>
            <a:r>
              <a:rPr lang="it-IT" sz="3200" i="1" dirty="0"/>
              <a:t> </a:t>
            </a:r>
            <a:r>
              <a:rPr lang="it-IT" sz="3200" i="1" dirty="0" err="1"/>
              <a:t>skills</a:t>
            </a:r>
            <a:r>
              <a:rPr lang="it-IT" sz="3200" dirty="0"/>
              <a:t>);</a:t>
            </a:r>
          </a:p>
          <a:p>
            <a:pPr>
              <a:defRPr/>
            </a:pPr>
            <a:r>
              <a:rPr lang="it-IT" sz="3200" dirty="0"/>
              <a:t>Capacità di apprendere (</a:t>
            </a:r>
            <a:r>
              <a:rPr lang="it-IT" sz="3200" i="1" dirty="0"/>
              <a:t>learning </a:t>
            </a:r>
            <a:r>
              <a:rPr lang="it-IT" sz="3200" i="1" dirty="0" err="1"/>
              <a:t>skills</a:t>
            </a:r>
            <a:r>
              <a:rPr lang="it-IT" sz="3200" dirty="0"/>
              <a:t>). </a:t>
            </a:r>
          </a:p>
        </p:txBody>
      </p:sp>
      <p:sp>
        <p:nvSpPr>
          <p:cNvPr id="7172" name="Segnaposto numero diapositiva 3">
            <a:extLst>
              <a:ext uri="{FF2B5EF4-FFF2-40B4-BE49-F238E27FC236}">
                <a16:creationId xmlns:a16="http://schemas.microsoft.com/office/drawing/2014/main" id="{627FBBDB-EF02-78A3-5B1B-C7B3291D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0BC0AB-CA00-43CE-8901-8ECBB7610615}" type="slidenum">
              <a:rPr lang="it-IT" altLang="it-IT" smtClean="0"/>
              <a:pPr/>
              <a:t>12</a:t>
            </a:fld>
            <a:endParaRPr lang="it-IT" altLang="it-IT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E422A6ED-9416-E985-E77D-68DE0EEA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17" y="6327775"/>
            <a:ext cx="10081683" cy="35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733"/>
              <a:t>http://ecahe.eu/w/index.php/Dublin_Descriptors</a:t>
            </a:r>
          </a:p>
        </p:txBody>
      </p:sp>
    </p:spTree>
    <p:extLst>
      <p:ext uri="{BB962C8B-B14F-4D97-AF65-F5344CB8AC3E}">
        <p14:creationId xmlns:p14="http://schemas.microsoft.com/office/powerpoint/2010/main" val="37797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1D643-67AE-6F0E-3859-E90E94C92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C57CC81B-74EA-9DC5-66E4-F21A1515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486" y="96839"/>
            <a:ext cx="9544049" cy="1322387"/>
          </a:xfrm>
        </p:spPr>
        <p:txBody>
          <a:bodyPr/>
          <a:lstStyle/>
          <a:p>
            <a:r>
              <a:rPr lang="it-IT" altLang="it-IT" b="1" dirty="0"/>
              <a:t>Primo ciclo (Laurea Triennale)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A1FBE7-8DA7-619E-489B-473853C0B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17" y="1220755"/>
            <a:ext cx="11554883" cy="44862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sz="2133" dirty="0"/>
              <a:t>I titoli finali di </a:t>
            </a:r>
            <a:r>
              <a:rPr lang="it-IT" sz="2133" b="1" dirty="0"/>
              <a:t>primo ciclo</a:t>
            </a:r>
            <a:r>
              <a:rPr lang="it-IT" sz="2133" dirty="0"/>
              <a:t> possono essere conferiti a studenti che:</a:t>
            </a:r>
          </a:p>
          <a:p>
            <a:pPr>
              <a:defRPr/>
            </a:pPr>
            <a:r>
              <a:rPr lang="it-IT" sz="2133" dirty="0"/>
              <a:t>abbiano dimostrato </a:t>
            </a:r>
            <a:r>
              <a:rPr lang="it-IT" sz="2133" b="1" dirty="0"/>
              <a:t>conoscenze e capacità di comprensione </a:t>
            </a:r>
            <a:r>
              <a:rPr lang="it-IT" sz="2133" dirty="0"/>
              <a:t>in un campo di studi di livello post secondario e siano a un livello che, caratterizzato dall’uso di libri di testo avanzati, include anche la </a:t>
            </a:r>
            <a:r>
              <a:rPr lang="it-IT" sz="2133" b="1" dirty="0"/>
              <a:t>conoscenza di alcuni temi d’avanguardia nel proprio campo di studi</a:t>
            </a:r>
            <a:r>
              <a:rPr lang="it-IT" sz="2133" dirty="0"/>
              <a:t>;</a:t>
            </a:r>
          </a:p>
          <a:p>
            <a:pPr>
              <a:defRPr/>
            </a:pPr>
            <a:r>
              <a:rPr lang="it-IT" sz="2133" dirty="0"/>
              <a:t>siano capaci </a:t>
            </a:r>
            <a:r>
              <a:rPr lang="it-IT" sz="2133" b="1" dirty="0"/>
              <a:t>di applicare </a:t>
            </a:r>
            <a:r>
              <a:rPr lang="it-IT" sz="2133" dirty="0"/>
              <a:t>le loro conoscenze e capacità di comprensione in maniera da dimostrare un </a:t>
            </a:r>
            <a:r>
              <a:rPr lang="it-IT" sz="2133" b="1" dirty="0"/>
              <a:t>approccio professionale al loro lavoro</a:t>
            </a:r>
            <a:r>
              <a:rPr lang="it-IT" sz="2133" dirty="0"/>
              <a:t>, e possiedano </a:t>
            </a:r>
            <a:r>
              <a:rPr lang="it-IT" sz="2133" b="1" dirty="0"/>
              <a:t>competenze</a:t>
            </a:r>
            <a:r>
              <a:rPr lang="it-IT" sz="2133" dirty="0"/>
              <a:t> adeguate sia per </a:t>
            </a:r>
            <a:r>
              <a:rPr lang="it-IT" sz="2133" b="1" dirty="0"/>
              <a:t>ideare e sostenere argomentazioni</a:t>
            </a:r>
            <a:r>
              <a:rPr lang="it-IT" sz="2133" dirty="0"/>
              <a:t> che per </a:t>
            </a:r>
            <a:r>
              <a:rPr lang="it-IT" sz="2133" b="1" dirty="0"/>
              <a:t>risolvere problemi</a:t>
            </a:r>
            <a:r>
              <a:rPr lang="it-IT" sz="2133" dirty="0"/>
              <a:t> nel proprio campo di studi;</a:t>
            </a:r>
          </a:p>
          <a:p>
            <a:pPr>
              <a:defRPr/>
            </a:pPr>
            <a:r>
              <a:rPr lang="it-IT" sz="2133" dirty="0"/>
              <a:t>abbiano la capacità di </a:t>
            </a:r>
            <a:r>
              <a:rPr lang="it-IT" sz="2133" b="1" dirty="0"/>
              <a:t>raccogliere e interpretare i dati</a:t>
            </a:r>
            <a:r>
              <a:rPr lang="it-IT" sz="2133" dirty="0"/>
              <a:t> (normalmente nel proprio campo di studio) ritenuti utili a determinare giudizi autonomi, inclusa la riflessione su temi sociali, scientifici o etici ad essi connessi;</a:t>
            </a:r>
          </a:p>
          <a:p>
            <a:pPr>
              <a:defRPr/>
            </a:pPr>
            <a:r>
              <a:rPr lang="it-IT" sz="2133" dirty="0"/>
              <a:t>sappiano </a:t>
            </a:r>
            <a:r>
              <a:rPr lang="it-IT" sz="2133" b="1" dirty="0"/>
              <a:t>comunicare informazioni</a:t>
            </a:r>
            <a:r>
              <a:rPr lang="it-IT" sz="2133" dirty="0"/>
              <a:t>, idee, problemi e soluzioni a interlocutori specialisti e non specialisti;</a:t>
            </a:r>
          </a:p>
          <a:p>
            <a:pPr>
              <a:defRPr/>
            </a:pPr>
            <a:r>
              <a:rPr lang="it-IT" sz="2133" dirty="0"/>
              <a:t>abbiano sviluppato quelle </a:t>
            </a:r>
            <a:r>
              <a:rPr lang="it-IT" sz="2133" b="1" dirty="0"/>
              <a:t>capacità di apprendimento</a:t>
            </a:r>
            <a:r>
              <a:rPr lang="it-IT" sz="2133" dirty="0"/>
              <a:t> che sono loro necessarie per intraprendere studi successivi con un </a:t>
            </a:r>
            <a:r>
              <a:rPr lang="it-IT" sz="2133" b="1" dirty="0"/>
              <a:t>alto grado di autonomia</a:t>
            </a:r>
            <a:r>
              <a:rPr lang="it-IT" sz="2133" dirty="0"/>
              <a:t>.</a:t>
            </a:r>
          </a:p>
          <a:p>
            <a:pPr marL="0" indent="0">
              <a:buNone/>
              <a:defRPr/>
            </a:pPr>
            <a:endParaRPr lang="it-IT" sz="2133" dirty="0"/>
          </a:p>
        </p:txBody>
      </p:sp>
      <p:sp>
        <p:nvSpPr>
          <p:cNvPr id="8196" name="Segnaposto numero diapositiva 3">
            <a:extLst>
              <a:ext uri="{FF2B5EF4-FFF2-40B4-BE49-F238E27FC236}">
                <a16:creationId xmlns:a16="http://schemas.microsoft.com/office/drawing/2014/main" id="{18F3D1BF-C3AC-1BCE-C454-061A5B95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4A967A-847F-4824-AAD9-5265EE9639A2}" type="slidenum">
              <a:rPr lang="it-IT" altLang="it-IT" smtClean="0"/>
              <a:pPr/>
              <a:t>13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1803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841D6-4D1F-570E-53F1-478C8EC89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1601C0A9-131C-E17C-1DF0-184B289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486" y="96839"/>
            <a:ext cx="9893300" cy="1281112"/>
          </a:xfrm>
        </p:spPr>
        <p:txBody>
          <a:bodyPr/>
          <a:lstStyle/>
          <a:p>
            <a:r>
              <a:rPr lang="it-IT" altLang="it-IT" sz="4800" dirty="0"/>
              <a:t>Secondo ciclo (Laurea Magistrale)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484D59-13F8-0058-DD0E-A128CF83D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638300"/>
            <a:ext cx="11353800" cy="44037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sz="2133" dirty="0"/>
              <a:t>I titoli finali di </a:t>
            </a:r>
            <a:r>
              <a:rPr lang="it-IT" sz="2133" b="1" dirty="0"/>
              <a:t>secondo ciclo</a:t>
            </a:r>
            <a:r>
              <a:rPr lang="it-IT" sz="2133" dirty="0"/>
              <a:t> possono essere conferiti a studenti che:</a:t>
            </a:r>
          </a:p>
          <a:p>
            <a:pPr>
              <a:defRPr/>
            </a:pPr>
            <a:r>
              <a:rPr lang="it-IT" sz="2133" dirty="0"/>
              <a:t>abbiano dimostrato conoscenze e capacità di comprensione che estendono e/o rafforzano quelle tipicamente associate al primo ciclo e consentono di </a:t>
            </a:r>
            <a:r>
              <a:rPr lang="it-IT" sz="2133" b="1" dirty="0"/>
              <a:t>elaborare e/o applicare </a:t>
            </a:r>
            <a:r>
              <a:rPr lang="it-IT" sz="2133" b="1" dirty="0">
                <a:solidFill>
                  <a:srgbClr val="FF0000"/>
                </a:solidFill>
              </a:rPr>
              <a:t>idee originali</a:t>
            </a:r>
            <a:r>
              <a:rPr lang="it-IT" sz="2133" b="1" dirty="0"/>
              <a:t>, spesso in un contesto di </a:t>
            </a:r>
            <a:r>
              <a:rPr lang="it-IT" sz="2133" b="1" dirty="0">
                <a:solidFill>
                  <a:srgbClr val="FF0000"/>
                </a:solidFill>
              </a:rPr>
              <a:t>ricerca</a:t>
            </a:r>
            <a:r>
              <a:rPr lang="it-IT" sz="2133" dirty="0"/>
              <a:t>;</a:t>
            </a:r>
          </a:p>
          <a:p>
            <a:pPr>
              <a:defRPr/>
            </a:pPr>
            <a:r>
              <a:rPr lang="it-IT" sz="2133" dirty="0"/>
              <a:t>siano capaci di applicare le loro conoscenze, capacità di comprensione e abilità nel risolvere problemi a </a:t>
            </a:r>
            <a:r>
              <a:rPr lang="it-IT" sz="2133" b="1" dirty="0">
                <a:solidFill>
                  <a:srgbClr val="FF0000"/>
                </a:solidFill>
              </a:rPr>
              <a:t>tematiche nuove </a:t>
            </a:r>
            <a:r>
              <a:rPr lang="it-IT" sz="2133" b="1" dirty="0"/>
              <a:t>o non familiari</a:t>
            </a:r>
            <a:r>
              <a:rPr lang="it-IT" sz="2133" dirty="0"/>
              <a:t>, inserite in contesti più ampi (o interdisciplinari) connessi al proprio settore di studio;</a:t>
            </a:r>
          </a:p>
          <a:p>
            <a:pPr>
              <a:defRPr/>
            </a:pPr>
            <a:r>
              <a:rPr lang="it-IT" sz="2133" dirty="0"/>
              <a:t>abbiano la capacità di integrare le conoscenze e gestire la complessità, nonché di </a:t>
            </a:r>
            <a:r>
              <a:rPr lang="it-IT" sz="2133" b="1" dirty="0"/>
              <a:t>formulare giudizi sulla base di informazioni limitate o incomplete</a:t>
            </a:r>
            <a:r>
              <a:rPr lang="it-IT" sz="2133" dirty="0"/>
              <a:t>, includendo la riflessione sulle responsabilità sociali ed etiche collegate all’applicazione delle loro conoscenze e giudizi;</a:t>
            </a:r>
          </a:p>
          <a:p>
            <a:pPr>
              <a:defRPr/>
            </a:pPr>
            <a:r>
              <a:rPr lang="it-IT" sz="2133" dirty="0"/>
              <a:t>sappiano </a:t>
            </a:r>
            <a:r>
              <a:rPr lang="it-IT" sz="2133" b="1" dirty="0"/>
              <a:t>comunicare</a:t>
            </a:r>
            <a:r>
              <a:rPr lang="it-IT" sz="2133" dirty="0"/>
              <a:t> in modo chiaro e privo di ambiguità le loro </a:t>
            </a:r>
            <a:r>
              <a:rPr lang="it-IT" sz="2133" b="1" dirty="0"/>
              <a:t>conclusioni, nonché le conoscenze </a:t>
            </a:r>
            <a:r>
              <a:rPr lang="it-IT" sz="2133" b="1" dirty="0">
                <a:solidFill>
                  <a:srgbClr val="FF0000"/>
                </a:solidFill>
              </a:rPr>
              <a:t>e la ratio ad esse sottese</a:t>
            </a:r>
            <a:r>
              <a:rPr lang="it-IT" sz="2133" dirty="0"/>
              <a:t>, a interlocutori specialisti e non specialisti;</a:t>
            </a:r>
          </a:p>
          <a:p>
            <a:pPr>
              <a:defRPr/>
            </a:pPr>
            <a:r>
              <a:rPr lang="it-IT" sz="2133" dirty="0"/>
              <a:t>abbiano sviluppato quelle </a:t>
            </a:r>
            <a:r>
              <a:rPr lang="it-IT" sz="2133" b="1" dirty="0"/>
              <a:t>capacità di apprendimento</a:t>
            </a:r>
            <a:r>
              <a:rPr lang="it-IT" sz="2133" dirty="0"/>
              <a:t> che consentano loro di continuare a </a:t>
            </a:r>
            <a:r>
              <a:rPr lang="it-IT" sz="2133" b="1" dirty="0">
                <a:solidFill>
                  <a:srgbClr val="FF0000"/>
                </a:solidFill>
              </a:rPr>
              <a:t>studiare per lo più in modo auto-diretto o autonomo</a:t>
            </a:r>
            <a:r>
              <a:rPr lang="it-IT" sz="2133" dirty="0"/>
              <a:t>.</a:t>
            </a:r>
          </a:p>
        </p:txBody>
      </p:sp>
      <p:sp>
        <p:nvSpPr>
          <p:cNvPr id="9220" name="Segnaposto numero diapositiva 3">
            <a:extLst>
              <a:ext uri="{FF2B5EF4-FFF2-40B4-BE49-F238E27FC236}">
                <a16:creationId xmlns:a16="http://schemas.microsoft.com/office/drawing/2014/main" id="{1F30CAB3-7655-8CDE-3AE2-183FDD80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F45FBD-71CD-4FC9-9710-E435DFD59818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6123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876C8-B411-8CAE-F8C3-20D9DFB6B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7BD21423-9220-BB26-6913-973CC19C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486" y="82551"/>
            <a:ext cx="9544049" cy="1309688"/>
          </a:xfrm>
        </p:spPr>
        <p:txBody>
          <a:bodyPr/>
          <a:lstStyle/>
          <a:p>
            <a:r>
              <a:rPr lang="it-IT" altLang="it-IT" b="1" dirty="0"/>
              <a:t>Terzo ciclo (Dottorato)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182EA1-0A01-5078-E0F0-3C80A7E62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3" y="1733549"/>
            <a:ext cx="11391900" cy="436245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sz="2133" dirty="0"/>
              <a:t>I titoli finali di </a:t>
            </a:r>
            <a:r>
              <a:rPr lang="it-IT" sz="2133" b="1" dirty="0"/>
              <a:t>terzo ciclo</a:t>
            </a:r>
            <a:r>
              <a:rPr lang="it-IT" sz="2133" dirty="0"/>
              <a:t> possono essere conferiti a studenti che:</a:t>
            </a:r>
          </a:p>
          <a:p>
            <a:pPr>
              <a:defRPr/>
            </a:pPr>
            <a:r>
              <a:rPr lang="it-IT" sz="2133" dirty="0"/>
              <a:t>abbiano dimostrato sistematica comprensione di un settore di studio e </a:t>
            </a:r>
            <a:r>
              <a:rPr lang="it-IT" sz="2133" b="1" dirty="0"/>
              <a:t>padronanza del metodo di ricerca</a:t>
            </a:r>
            <a:r>
              <a:rPr lang="it-IT" sz="2133" dirty="0"/>
              <a:t> ad esso associati;</a:t>
            </a:r>
          </a:p>
          <a:p>
            <a:pPr>
              <a:defRPr/>
            </a:pPr>
            <a:r>
              <a:rPr lang="it-IT" sz="2133" dirty="0"/>
              <a:t>abbiano dimostrato capacità di </a:t>
            </a:r>
            <a:r>
              <a:rPr lang="it-IT" sz="2133" b="1" dirty="0"/>
              <a:t>concepire, progettare, realizzare e adattare un processo di ricerca</a:t>
            </a:r>
            <a:r>
              <a:rPr lang="it-IT" sz="2133" dirty="0"/>
              <a:t> con la probità richiesta allo studioso;</a:t>
            </a:r>
          </a:p>
          <a:p>
            <a:pPr>
              <a:defRPr/>
            </a:pPr>
            <a:r>
              <a:rPr lang="it-IT" sz="2133" dirty="0"/>
              <a:t>abbiano </a:t>
            </a:r>
            <a:r>
              <a:rPr lang="it-IT" sz="2133" b="1" dirty="0">
                <a:solidFill>
                  <a:srgbClr val="FF0000"/>
                </a:solidFill>
              </a:rPr>
              <a:t>svolto una ricerca originale</a:t>
            </a:r>
            <a:r>
              <a:rPr lang="it-IT" sz="2133" dirty="0">
                <a:solidFill>
                  <a:srgbClr val="FF0000"/>
                </a:solidFill>
              </a:rPr>
              <a:t> </a:t>
            </a:r>
            <a:r>
              <a:rPr lang="it-IT" sz="2133" dirty="0"/>
              <a:t>che amplia la frontiera della conoscenza, fornendo un contributo che, almeno in parte, merita la pubblicazione a livello nazionale o internazionale;</a:t>
            </a:r>
          </a:p>
          <a:p>
            <a:pPr>
              <a:defRPr/>
            </a:pPr>
            <a:r>
              <a:rPr lang="it-IT" sz="2133" dirty="0"/>
              <a:t>siano capaci di </a:t>
            </a:r>
            <a:r>
              <a:rPr lang="it-IT" sz="2133" b="1" dirty="0">
                <a:solidFill>
                  <a:srgbClr val="FF0000"/>
                </a:solidFill>
              </a:rPr>
              <a:t>analisi critica, valutazione </a:t>
            </a:r>
            <a:r>
              <a:rPr lang="it-IT" sz="2133" b="1" dirty="0"/>
              <a:t>e sintesi di idee nuove e complesse</a:t>
            </a:r>
            <a:r>
              <a:rPr lang="it-IT" sz="2133" dirty="0"/>
              <a:t>;</a:t>
            </a:r>
          </a:p>
          <a:p>
            <a:pPr>
              <a:defRPr/>
            </a:pPr>
            <a:r>
              <a:rPr lang="it-IT" sz="2133" dirty="0"/>
              <a:t>sappiano </a:t>
            </a:r>
            <a:r>
              <a:rPr lang="it-IT" sz="2133" b="1" dirty="0"/>
              <a:t>comunicare</a:t>
            </a:r>
            <a:r>
              <a:rPr lang="it-IT" sz="2133" dirty="0"/>
              <a:t> con i loro pari, </a:t>
            </a:r>
            <a:r>
              <a:rPr lang="it-IT" sz="2133" b="1" dirty="0"/>
              <a:t>con la più ampia comunità degli studiosi e con la società</a:t>
            </a:r>
            <a:r>
              <a:rPr lang="it-IT" sz="2133" dirty="0"/>
              <a:t> in generale nelle materie di loro competenza;</a:t>
            </a:r>
          </a:p>
          <a:p>
            <a:pPr>
              <a:defRPr/>
            </a:pPr>
            <a:r>
              <a:rPr lang="it-IT" sz="2133" dirty="0"/>
              <a:t>siano capaci di </a:t>
            </a:r>
            <a:r>
              <a:rPr lang="it-IT" sz="2133" b="1" dirty="0"/>
              <a:t>promuovere</a:t>
            </a:r>
            <a:r>
              <a:rPr lang="it-IT" sz="2133" dirty="0"/>
              <a:t>, in contesti accademici e professionali, un </a:t>
            </a:r>
            <a:r>
              <a:rPr lang="it-IT" sz="2133" b="1" dirty="0">
                <a:solidFill>
                  <a:srgbClr val="FF0000"/>
                </a:solidFill>
              </a:rPr>
              <a:t>avanzamento tecnologico, sociale o culturale</a:t>
            </a:r>
            <a:r>
              <a:rPr lang="it-IT" sz="2133" dirty="0"/>
              <a:t> nella società basata sulla conoscenza.</a:t>
            </a:r>
          </a:p>
        </p:txBody>
      </p:sp>
      <p:sp>
        <p:nvSpPr>
          <p:cNvPr id="10244" name="Segnaposto numero diapositiva 3">
            <a:extLst>
              <a:ext uri="{FF2B5EF4-FFF2-40B4-BE49-F238E27FC236}">
                <a16:creationId xmlns:a16="http://schemas.microsoft.com/office/drawing/2014/main" id="{6930BF6D-362C-7B5C-9066-A42A5A0E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8E6FE7-82FE-4E77-90C7-0E6205EBDA46}" type="slidenum">
              <a:rPr lang="it-IT" altLang="it-IT" smtClean="0"/>
              <a:pPr/>
              <a:t>15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6297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7DCE37-5B82-215A-9130-08D9019FA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13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3700" dirty="0">
                <a:solidFill>
                  <a:schemeClr val="bg1"/>
                </a:solidFill>
              </a:rPr>
              <a:t>Syllabus: </a:t>
            </a:r>
            <a:r>
              <a:rPr lang="en-US" sz="3700" dirty="0" err="1">
                <a:solidFill>
                  <a:schemeClr val="bg1"/>
                </a:solidFill>
              </a:rPr>
              <a:t>Scheda</a:t>
            </a:r>
            <a:r>
              <a:rPr lang="en-US" sz="3700" dirty="0">
                <a:solidFill>
                  <a:schemeClr val="bg1"/>
                </a:solidFill>
              </a:rPr>
              <a:t> di </a:t>
            </a:r>
            <a:r>
              <a:rPr lang="en-US" sz="3700" dirty="0" err="1">
                <a:solidFill>
                  <a:schemeClr val="bg1"/>
                </a:solidFill>
              </a:rPr>
              <a:t>insegnamento</a:t>
            </a:r>
            <a:r>
              <a:rPr lang="en-US" sz="3700" dirty="0">
                <a:solidFill>
                  <a:schemeClr val="bg1"/>
                </a:solidFill>
              </a:rPr>
              <a:t/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Un </a:t>
            </a:r>
            <a:r>
              <a:rPr lang="en-US" sz="3700" dirty="0" err="1">
                <a:solidFill>
                  <a:schemeClr val="bg1"/>
                </a:solidFill>
              </a:rPr>
              <a:t>aiuto</a:t>
            </a:r>
            <a:r>
              <a:rPr lang="en-US" sz="3700" dirty="0">
                <a:solidFill>
                  <a:schemeClr val="bg1"/>
                </a:solidFill>
              </a:rPr>
              <a:t> o un </a:t>
            </a:r>
            <a:r>
              <a:rPr lang="en-US" sz="3700" dirty="0" err="1">
                <a:solidFill>
                  <a:schemeClr val="bg1"/>
                </a:solidFill>
              </a:rPr>
              <a:t>adempimento</a:t>
            </a:r>
            <a:r>
              <a:rPr lang="en-US" sz="3700" dirty="0">
                <a:solidFill>
                  <a:schemeClr val="bg1"/>
                </a:solidFill>
              </a:rPr>
              <a:t>?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/>
            </a:r>
            <a:br>
              <a:rPr lang="en-US" sz="3700" dirty="0">
                <a:solidFill>
                  <a:schemeClr val="bg1"/>
                </a:solidFill>
              </a:rPr>
            </a:b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00000000-1234-1234-1234-123412341234}" type="slidenum">
              <a:rPr lang="en-US" sz="1200"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16</a:t>
            </a:fld>
            <a:endParaRPr lang="en-US" sz="1200">
              <a:latin typeface="Calibri" panose="020F0502020204030204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495DD-01D0-EBEA-0626-908281703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0F421E-A059-55B8-E64B-2565DE39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Obiettivi della formazione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E7008E-670D-8120-2A78-8F281E4B0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5919" y="3429000"/>
            <a:ext cx="2917371" cy="743178"/>
          </a:xfrm>
        </p:spPr>
        <p:txBody>
          <a:bodyPr/>
          <a:lstStyle/>
          <a:p>
            <a:pPr algn="ctr"/>
            <a:r>
              <a:rPr lang="it-IT" dirty="0"/>
              <a:t>Definizione degli obiettivi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02AF90-98C8-D11B-5670-C6801D830C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0534" y="1786447"/>
            <a:ext cx="2917371" cy="743178"/>
          </a:xfrm>
        </p:spPr>
        <p:txBody>
          <a:bodyPr/>
          <a:lstStyle/>
          <a:p>
            <a:pPr algn="ctr"/>
            <a:r>
              <a:rPr lang="it-IT" dirty="0"/>
              <a:t>Coinvolgimento degli stakeholder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B89C49-88E0-76B3-AC46-A02CE6FDEA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4026" y="2841511"/>
            <a:ext cx="2917371" cy="743178"/>
          </a:xfrm>
        </p:spPr>
        <p:txBody>
          <a:bodyPr/>
          <a:lstStyle/>
          <a:p>
            <a:pPr algn="ctr"/>
            <a:r>
              <a:rPr lang="it-IT" dirty="0"/>
              <a:t>Rilevabilità degli obiettivi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0F6BF5A-C490-E14F-BFBD-408F25274F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07905" y="4249862"/>
            <a:ext cx="2917371" cy="20574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/>
              <a:t>Determinazione chiara e specifica degli obiettivi formativi per guidare il processo di insegnamento-apprendimento.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11B47657-3449-26EB-4349-8DBF983ECF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0534" y="2694289"/>
            <a:ext cx="2565390" cy="20574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dirty="0"/>
              <a:t>Partecipazione attiva degli stakeholder nella formulazione degli obiettivi per garantirne la pertinenza e l'efficacia rispetto ai bisogni della società.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206907C-2877-D218-AE44-63DCDA265B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it-IT" dirty="0"/>
              <a:t>Progettazione di obiettivi che possono essere rilevati per valutare il successo della formazione.</a:t>
            </a:r>
          </a:p>
        </p:txBody>
      </p:sp>
    </p:spTree>
    <p:extLst>
      <p:ext uri="{BB962C8B-B14F-4D97-AF65-F5344CB8AC3E}">
        <p14:creationId xmlns:p14="http://schemas.microsoft.com/office/powerpoint/2010/main" val="266384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7C28F8-5080-4E00-A9A0-050E80B3BF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474DABA-9ECC-4022-BB08-56FF59DC87E9}"/>
              </a:ext>
            </a:extLst>
          </p:cNvPr>
          <p:cNvSpPr txBox="1"/>
          <p:nvPr/>
        </p:nvSpPr>
        <p:spPr>
          <a:xfrm>
            <a:off x="662473" y="233265"/>
            <a:ext cx="8434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4"/>
                </a:solidFill>
                <a:latin typeface="Abadi Extra Light" panose="020B0204020104020204" pitchFamily="34" charset="0"/>
              </a:rPr>
              <a:t>I campi della progettazione formativa (Fasi progettuali)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E734E78-6326-7F5D-BA5E-56197DD9B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59" y="944664"/>
            <a:ext cx="7833270" cy="605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89407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149C7-CC52-5BD4-8DEC-93B354EE4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5">
            <a:extLst>
              <a:ext uri="{FF2B5EF4-FFF2-40B4-BE49-F238E27FC236}">
                <a16:creationId xmlns:a16="http://schemas.microsoft.com/office/drawing/2014/main" id="{71BA23E7-A149-E79A-107D-5B2DD27A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356351"/>
            <a:ext cx="2844800" cy="36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3D456C3-B53F-4CBB-89FD-6E811B89061F}" type="slidenum">
              <a:rPr lang="it-IT" altLang="it-IT" smtClean="0"/>
              <a:pPr/>
              <a:t>19</a:t>
            </a:fld>
            <a:endParaRPr lang="it-IT" altLang="it-IT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B3C41068-3140-7CA4-721C-1F2127DB99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9349" y="260648"/>
            <a:ext cx="115212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sz="4267" dirty="0"/>
              <a:t>Cognizione:</a:t>
            </a:r>
            <a:br>
              <a:rPr lang="it-IT" altLang="it-IT" sz="4267" dirty="0"/>
            </a:br>
            <a:r>
              <a:rPr lang="it-IT" altLang="it-IT" sz="4267" dirty="0"/>
              <a:t>Processi cognitivi, secondo Anderson e Krathwohl (2001)</a:t>
            </a:r>
          </a:p>
        </p:txBody>
      </p:sp>
      <p:sp>
        <p:nvSpPr>
          <p:cNvPr id="27658" name="Text Box 4">
            <a:extLst>
              <a:ext uri="{FF2B5EF4-FFF2-40B4-BE49-F238E27FC236}">
                <a16:creationId xmlns:a16="http://schemas.microsoft.com/office/drawing/2014/main" id="{4EDF0A23-E375-E9DD-E18F-B8CC2166B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49" y="6128975"/>
            <a:ext cx="10224459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000" dirty="0"/>
              <a:t>Anderson L. W., Krathwohl D. R. et al. (2001), </a:t>
            </a:r>
            <a:r>
              <a:rPr lang="it-IT" altLang="it-IT" sz="1000" i="1" dirty="0"/>
              <a:t>A taxonomy for learning, teaching, and assessing. A revision of Bloom’s taxonomy of educational objectives</a:t>
            </a:r>
            <a:r>
              <a:rPr lang="it-IT" altLang="it-IT" sz="1000" dirty="0"/>
              <a:t>, New York, Addison Wesley Longman. 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4AC35F7E-A2D5-6B4E-E484-F89C7B3095CC}"/>
              </a:ext>
            </a:extLst>
          </p:cNvPr>
          <p:cNvCxnSpPr>
            <a:cxnSpLocks/>
          </p:cNvCxnSpPr>
          <p:nvPr/>
        </p:nvCxnSpPr>
        <p:spPr>
          <a:xfrm>
            <a:off x="4444888" y="1628800"/>
            <a:ext cx="0" cy="2572354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C00042-6A33-AA22-9F71-2F156F6BFD4D}"/>
              </a:ext>
            </a:extLst>
          </p:cNvPr>
          <p:cNvSpPr txBox="1"/>
          <p:nvPr/>
        </p:nvSpPr>
        <p:spPr>
          <a:xfrm>
            <a:off x="527381" y="1892830"/>
            <a:ext cx="28003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RICORDARE</a:t>
            </a:r>
          </a:p>
          <a:p>
            <a:pPr>
              <a:lnSpc>
                <a:spcPct val="90000"/>
              </a:lnSpc>
            </a:pP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COMPRENDERE</a:t>
            </a:r>
          </a:p>
          <a:p>
            <a:pPr>
              <a:lnSpc>
                <a:spcPct val="90000"/>
              </a:lnSpc>
            </a:pP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APPLICARE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2B6D49-01DF-BB5A-AB67-8B29642D1E53}"/>
              </a:ext>
            </a:extLst>
          </p:cNvPr>
          <p:cNvSpPr txBox="1"/>
          <p:nvPr/>
        </p:nvSpPr>
        <p:spPr>
          <a:xfrm>
            <a:off x="5837304" y="1733445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3200" dirty="0">
                <a:solidFill>
                  <a:schemeClr val="accent3"/>
                </a:solidFill>
              </a:rPr>
              <a:t>ANALIZZARE</a:t>
            </a:r>
          </a:p>
          <a:p>
            <a:pPr>
              <a:lnSpc>
                <a:spcPct val="90000"/>
              </a:lnSpc>
            </a:pPr>
            <a:endParaRPr lang="it-IT" sz="3200" dirty="0">
              <a:solidFill>
                <a:schemeClr val="accent3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chemeClr val="accent3"/>
                </a:solidFill>
              </a:rPr>
              <a:t>VALUTARE</a:t>
            </a:r>
          </a:p>
          <a:p>
            <a:pPr>
              <a:lnSpc>
                <a:spcPct val="90000"/>
              </a:lnSpc>
            </a:pPr>
            <a:endParaRPr lang="it-IT" sz="3200" dirty="0">
              <a:solidFill>
                <a:schemeClr val="accent3"/>
              </a:solidFill>
            </a:endParaRP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chemeClr val="accent3"/>
                </a:solidFill>
              </a:rPr>
              <a:t>CREARE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E4EFA83-99FE-2A03-B87A-293D2B359E77}"/>
              </a:ext>
            </a:extLst>
          </p:cNvPr>
          <p:cNvSpPr/>
          <p:nvPr/>
        </p:nvSpPr>
        <p:spPr>
          <a:xfrm>
            <a:off x="373232" y="4389107"/>
            <a:ext cx="8842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it-IT" sz="2400" dirty="0"/>
              <a:t>Secondo Anderson &amp; Krathwohl (2001) le abilità espresse dall’allievo sono l’esito dell’applicazione di determinati </a:t>
            </a:r>
            <a:r>
              <a:rPr lang="it-IT" altLang="it-IT" sz="2400" b="1" dirty="0"/>
              <a:t>processi</a:t>
            </a:r>
            <a:r>
              <a:rPr lang="it-IT" altLang="it-IT" sz="2400" dirty="0"/>
              <a:t> cognitivi (capacità di base) a determinati </a:t>
            </a:r>
            <a:r>
              <a:rPr lang="it-IT" altLang="it-IT" sz="2400" b="1" dirty="0"/>
              <a:t>contenuti </a:t>
            </a:r>
            <a:r>
              <a:rPr lang="it-IT" altLang="it-IT" sz="2400" dirty="0"/>
              <a:t>(categorie di conoscenza).</a:t>
            </a:r>
          </a:p>
        </p:txBody>
      </p:sp>
    </p:spTree>
    <p:extLst>
      <p:ext uri="{BB962C8B-B14F-4D97-AF65-F5344CB8AC3E}">
        <p14:creationId xmlns:p14="http://schemas.microsoft.com/office/powerpoint/2010/main" val="3840122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7"/>
          </p:nvPr>
        </p:nvSpPr>
        <p:spPr>
          <a:xfrm>
            <a:off x="467311" y="3968037"/>
            <a:ext cx="1620000" cy="360000"/>
          </a:xfrm>
        </p:spPr>
        <p:txBody>
          <a:bodyPr/>
          <a:lstStyle/>
          <a:p>
            <a:r>
              <a:rPr lang="it-IT" sz="1400" b="1" dirty="0">
                <a:solidFill>
                  <a:schemeClr val="tx1"/>
                </a:solidFill>
              </a:rPr>
              <a:t>Conoscere</a:t>
            </a:r>
            <a:r>
              <a:rPr lang="it-IT" sz="1400" dirty="0">
                <a:solidFill>
                  <a:schemeClr val="tx1"/>
                </a:solidFill>
              </a:rPr>
              <a:t> il significato dei </a:t>
            </a:r>
            <a:r>
              <a:rPr lang="it-IT" sz="1400" b="1" dirty="0">
                <a:solidFill>
                  <a:schemeClr val="tx1"/>
                </a:solidFill>
              </a:rPr>
              <a:t>termini</a:t>
            </a:r>
            <a:r>
              <a:rPr lang="it-IT" sz="1400" dirty="0">
                <a:solidFill>
                  <a:schemeClr val="tx1"/>
                </a:solidFill>
              </a:rPr>
              <a:t> basilari della </a:t>
            </a:r>
            <a:r>
              <a:rPr lang="it-IT" sz="1400" b="1" dirty="0">
                <a:solidFill>
                  <a:schemeClr val="tx1"/>
                </a:solidFill>
              </a:rPr>
              <a:t>progettazione formativa</a:t>
            </a:r>
            <a:r>
              <a:rPr lang="it-IT" sz="1400" dirty="0">
                <a:solidFill>
                  <a:schemeClr val="tx1"/>
                </a:solidFill>
              </a:rPr>
              <a:t>, così come vengono presentati da ANVUR, nonché i nessi con la letteratura pedagogica di riferimento;</a:t>
            </a:r>
          </a:p>
          <a:p>
            <a:r>
              <a:rPr lang="it-IT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8"/>
          </p:nvPr>
        </p:nvSpPr>
        <p:spPr>
          <a:xfrm>
            <a:off x="2680257" y="4199484"/>
            <a:ext cx="1620000" cy="720000"/>
          </a:xfrm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Comprendere i collegamenti </a:t>
            </a:r>
            <a:r>
              <a:rPr lang="it-IT" dirty="0">
                <a:solidFill>
                  <a:schemeClr val="tx1"/>
                </a:solidFill>
              </a:rPr>
              <a:t>(presenti/assenti) tra le varie </a:t>
            </a:r>
            <a:r>
              <a:rPr lang="it-IT" b="1" dirty="0">
                <a:solidFill>
                  <a:schemeClr val="tx1"/>
                </a:solidFill>
              </a:rPr>
              <a:t>fasi della progettazione </a:t>
            </a:r>
            <a:r>
              <a:rPr lang="it-IT" dirty="0">
                <a:solidFill>
                  <a:schemeClr val="tx1"/>
                </a:solidFill>
              </a:rPr>
              <a:t>formativa esplicitati nei documenti formali del proprio </a:t>
            </a:r>
            <a:r>
              <a:rPr lang="it-IT" dirty="0" err="1">
                <a:solidFill>
                  <a:schemeClr val="tx1"/>
                </a:solidFill>
              </a:rPr>
              <a:t>CdS</a:t>
            </a:r>
            <a:r>
              <a:rPr lang="it-IT" dirty="0">
                <a:solidFill>
                  <a:schemeClr val="tx1"/>
                </a:solidFill>
              </a:rPr>
              <a:t> con particolare riferimento alla </a:t>
            </a:r>
            <a:r>
              <a:rPr lang="it-IT" b="1" dirty="0">
                <a:solidFill>
                  <a:schemeClr val="tx1"/>
                </a:solidFill>
              </a:rPr>
              <a:t>scheda di insegnamento;</a:t>
            </a:r>
          </a:p>
          <a:p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3"/>
          </p:nvPr>
        </p:nvSpPr>
        <p:spPr>
          <a:xfrm>
            <a:off x="4893204" y="4148037"/>
            <a:ext cx="1620000" cy="360000"/>
          </a:xfrm>
        </p:spPr>
        <p:txBody>
          <a:bodyPr/>
          <a:lstStyle/>
          <a:p>
            <a:r>
              <a:rPr lang="it-IT" sz="1400" b="1" dirty="0">
                <a:solidFill>
                  <a:schemeClr val="tx1"/>
                </a:solidFill>
              </a:rPr>
              <a:t>Saper analizzare </a:t>
            </a:r>
            <a:r>
              <a:rPr lang="it-IT" sz="1400" dirty="0">
                <a:solidFill>
                  <a:schemeClr val="tx1"/>
                </a:solidFill>
              </a:rPr>
              <a:t>c</a:t>
            </a:r>
            <a:r>
              <a:rPr lang="it-IT" sz="1400" b="1" dirty="0">
                <a:solidFill>
                  <a:schemeClr val="tx1"/>
                </a:solidFill>
              </a:rPr>
              <a:t>riticamente</a:t>
            </a:r>
            <a:r>
              <a:rPr lang="it-IT" sz="1400" dirty="0">
                <a:solidFill>
                  <a:schemeClr val="tx1"/>
                </a:solidFill>
              </a:rPr>
              <a:t> i propri documenti al fine di poter procedere, dove necessario, ad una </a:t>
            </a:r>
            <a:r>
              <a:rPr lang="it-IT" sz="1400" b="1" dirty="0">
                <a:solidFill>
                  <a:schemeClr val="tx1"/>
                </a:solidFill>
              </a:rPr>
              <a:t>autovalutazione </a:t>
            </a:r>
            <a:r>
              <a:rPr lang="it-IT" sz="1400" dirty="0">
                <a:solidFill>
                  <a:schemeClr val="tx1"/>
                </a:solidFill>
              </a:rPr>
              <a:t>critica di questi.</a:t>
            </a:r>
          </a:p>
          <a:p>
            <a:pPr>
              <a:buNone/>
            </a:pPr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endParaRPr lang="it-IT" sz="1400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7477730" y="3659435"/>
            <a:ext cx="3863221" cy="720000"/>
          </a:xfrm>
        </p:spPr>
        <p:txBody>
          <a:bodyPr/>
          <a:lstStyle/>
          <a:p>
            <a:r>
              <a:rPr lang="it-IT" b="1" dirty="0"/>
              <a:t>Obiettivi dell’intervento: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294967295"/>
          </p:nvPr>
        </p:nvSpPr>
        <p:spPr>
          <a:xfrm>
            <a:off x="11728948" y="6385422"/>
            <a:ext cx="288000" cy="288000"/>
          </a:xfrm>
        </p:spPr>
        <p:txBody>
          <a:bodyPr/>
          <a:lstStyle/>
          <a:p>
            <a:fld id="{00000000-1234-1234-1234-123412341234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8305">
            <a:off x="7291161" y="-116907"/>
            <a:ext cx="2093348" cy="239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C50B674-3B54-463E-910E-089B0AD19E7E}"/>
              </a:ext>
            </a:extLst>
          </p:cNvPr>
          <p:cNvSpPr txBox="1"/>
          <p:nvPr/>
        </p:nvSpPr>
        <p:spPr>
          <a:xfrm>
            <a:off x="3051110" y="3030503"/>
            <a:ext cx="68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56D4CF2-6548-4B4E-904E-F88CE1886CEA}"/>
              </a:ext>
            </a:extLst>
          </p:cNvPr>
          <p:cNvSpPr txBox="1"/>
          <p:nvPr/>
        </p:nvSpPr>
        <p:spPr>
          <a:xfrm>
            <a:off x="1080151" y="3100101"/>
            <a:ext cx="68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63901DF-E17B-4C5A-A85E-63074FA6B898}"/>
              </a:ext>
            </a:extLst>
          </p:cNvPr>
          <p:cNvSpPr txBox="1"/>
          <p:nvPr/>
        </p:nvSpPr>
        <p:spPr>
          <a:xfrm>
            <a:off x="5362636" y="2998237"/>
            <a:ext cx="68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4D6CE-0FD0-C227-EEAC-5B8DEBA7F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5">
            <a:extLst>
              <a:ext uri="{FF2B5EF4-FFF2-40B4-BE49-F238E27FC236}">
                <a16:creationId xmlns:a16="http://schemas.microsoft.com/office/drawing/2014/main" id="{9C541C1E-88D5-3E84-ADAF-1D8D0D28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B0A713-D0D8-42EE-8A5C-9C50B8B76A0F}" type="slidenum">
              <a:rPr lang="it-IT" altLang="it-IT" smtClean="0"/>
              <a:pPr/>
              <a:t>20</a:t>
            </a:fld>
            <a:endParaRPr lang="it-IT" altLang="it-IT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0CA4DBA-1818-5C8E-0AC6-93182CF52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267" dirty="0"/>
              <a:t>Processi cognitivi secondo Anderson e Krathwohl (2001)</a:t>
            </a: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3B72DC00-A4DA-4CE6-97B5-F88037F07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371" y="1412777"/>
            <a:ext cx="3344333" cy="123983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altLang="it-IT" sz="1867" b="1" dirty="0"/>
              <a:t>Ricordare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867" dirty="0"/>
              <a:t>Riconoscere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1867" dirty="0"/>
              <a:t>Rievocare</a:t>
            </a:r>
          </a:p>
          <a:p>
            <a:pPr eaLnBrk="1" hangingPunct="1">
              <a:lnSpc>
                <a:spcPct val="90000"/>
              </a:lnSpc>
            </a:pPr>
            <a:endParaRPr lang="it-IT" altLang="it-IT" sz="1867" dirty="0"/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CA01D864-2D88-1410-3EA8-127F3010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50" y="2564904"/>
            <a:ext cx="374438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6885" indent="-5968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it-IT" altLang="it-IT" sz="1867" b="1" dirty="0"/>
              <a:t>Comprendere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Interpretare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Esemplificare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Classificare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Riassumere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Inferire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Confrontare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Spiegare</a:t>
            </a:r>
          </a:p>
          <a:p>
            <a:pPr marL="596885" indent="-5968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it-IT" altLang="it-IT" sz="1867" dirty="0"/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98CFC40D-63B3-2364-E798-D8ECFEB24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39" y="5061182"/>
            <a:ext cx="40005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6885" indent="-5968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it-IT" altLang="it-IT" sz="1867" b="1" dirty="0"/>
              <a:t>Applicare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Eseguire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Implementare</a:t>
            </a:r>
          </a:p>
        </p:txBody>
      </p:sp>
      <p:sp>
        <p:nvSpPr>
          <p:cNvPr id="320518" name="Rectangle 6">
            <a:extLst>
              <a:ext uri="{FF2B5EF4-FFF2-40B4-BE49-F238E27FC236}">
                <a16:creationId xmlns:a16="http://schemas.microsoft.com/office/drawing/2014/main" id="{3FFDE714-0959-5A22-69A9-7C2955786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933" y="1695452"/>
            <a:ext cx="4277784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6885" indent="-5968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it-IT" altLang="it-IT" sz="1867" b="1" dirty="0"/>
              <a:t>Analizzare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Differenziare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Organizzare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Attribuire</a:t>
            </a:r>
          </a:p>
        </p:txBody>
      </p:sp>
      <p:sp>
        <p:nvSpPr>
          <p:cNvPr id="320519" name="Rectangle 7">
            <a:extLst>
              <a:ext uri="{FF2B5EF4-FFF2-40B4-BE49-F238E27FC236}">
                <a16:creationId xmlns:a16="http://schemas.microsoft.com/office/drawing/2014/main" id="{9F10532C-49EB-DB1B-CF54-883C1F841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032" y="2852937"/>
            <a:ext cx="4277784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6885" indent="-5968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it-IT" altLang="it-IT" sz="1867" b="1" dirty="0"/>
              <a:t>Valutare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Controllare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Criticare </a:t>
            </a:r>
          </a:p>
        </p:txBody>
      </p:sp>
      <p:sp>
        <p:nvSpPr>
          <p:cNvPr id="320520" name="Rectangle 8">
            <a:extLst>
              <a:ext uri="{FF2B5EF4-FFF2-40B4-BE49-F238E27FC236}">
                <a16:creationId xmlns:a16="http://schemas.microsoft.com/office/drawing/2014/main" id="{B4DDF867-DADF-6915-366D-54404C924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043" y="4101076"/>
            <a:ext cx="4277784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96885" indent="-596885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r>
              <a:rPr lang="it-IT" altLang="it-IT" sz="1867" b="1" dirty="0"/>
              <a:t>Creare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Generare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Pianificare</a:t>
            </a:r>
          </a:p>
          <a:p>
            <a:pPr marL="1185304" lvl="1" indent="-58630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</a:pPr>
            <a:r>
              <a:rPr lang="it-IT" altLang="it-IT" sz="1867" dirty="0"/>
              <a:t>Produrre</a:t>
            </a:r>
          </a:p>
        </p:txBody>
      </p:sp>
      <p:sp>
        <p:nvSpPr>
          <p:cNvPr id="26634" name="Text Box 4">
            <a:extLst>
              <a:ext uri="{FF2B5EF4-FFF2-40B4-BE49-F238E27FC236}">
                <a16:creationId xmlns:a16="http://schemas.microsoft.com/office/drawing/2014/main" id="{12EBF713-EF15-3101-FAE0-33FC8FBB8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71" y="6021289"/>
            <a:ext cx="1074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600" dirty="0"/>
              <a:t>Anderson L. W., Krathwohl D. R. et al. (2001), </a:t>
            </a:r>
            <a:r>
              <a:rPr lang="it-IT" altLang="it-IT" sz="1600" i="1" dirty="0"/>
              <a:t>A taxonomy for learning, teaching, and assessing. A revision of Bloom’s taxonomy of educational objectives</a:t>
            </a:r>
            <a:r>
              <a:rPr lang="it-IT" altLang="it-IT" sz="1600" dirty="0"/>
              <a:t>, New York, Addison Wesley Longman. </a:t>
            </a:r>
          </a:p>
        </p:txBody>
      </p:sp>
    </p:spTree>
    <p:extLst>
      <p:ext uri="{BB962C8B-B14F-4D97-AF65-F5344CB8AC3E}">
        <p14:creationId xmlns:p14="http://schemas.microsoft.com/office/powerpoint/2010/main" val="1745552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  <p:bldP spid="320516" grpId="0"/>
      <p:bldP spid="320517" grpId="0"/>
      <p:bldP spid="320518" grpId="0"/>
      <p:bldP spid="320519" grpId="0"/>
      <p:bldP spid="3205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CB414-5C7C-A1B0-9EBD-BB91EB1CA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id="{43BC2ADD-9994-088B-8170-80CD4FB8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3" y="396877"/>
            <a:ext cx="9544049" cy="900113"/>
          </a:xfrm>
        </p:spPr>
        <p:txBody>
          <a:bodyPr/>
          <a:lstStyle/>
          <a:p>
            <a:r>
              <a:rPr lang="it-IT" altLang="it-IT" sz="5333" dirty="0"/>
              <a:t>Memo:</a:t>
            </a:r>
            <a:br>
              <a:rPr lang="it-IT" altLang="it-IT" sz="5333" dirty="0"/>
            </a:br>
            <a:r>
              <a:rPr lang="it-IT" altLang="it-IT" sz="5333" dirty="0"/>
              <a:t>Descrittori di Dublino</a:t>
            </a:r>
          </a:p>
        </p:txBody>
      </p:sp>
      <p:sp>
        <p:nvSpPr>
          <p:cNvPr id="6147" name="Segnaposto contenuto 2">
            <a:extLst>
              <a:ext uri="{FF2B5EF4-FFF2-40B4-BE49-F238E27FC236}">
                <a16:creationId xmlns:a16="http://schemas.microsoft.com/office/drawing/2014/main" id="{78CF3EED-76E6-EF0D-359D-76BF801D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4" y="1706563"/>
            <a:ext cx="11243733" cy="41703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altLang="it-IT" sz="3200" dirty="0"/>
              <a:t>I Descrittori di Dublino sono </a:t>
            </a:r>
            <a:r>
              <a:rPr lang="it-IT" altLang="it-IT" sz="3200" b="1" dirty="0"/>
              <a:t>enunciazioni generali dei tipici risultati conseguiti dagli studenti che hanno ottenuto un titolo</a:t>
            </a:r>
            <a:r>
              <a:rPr lang="it-IT" altLang="it-IT" sz="3200" dirty="0"/>
              <a:t> dopo aver completato con successo un ciclo di studio. </a:t>
            </a:r>
          </a:p>
          <a:p>
            <a:pPr marL="0" indent="0" algn="just">
              <a:buNone/>
            </a:pPr>
            <a:r>
              <a:rPr lang="it-IT" altLang="it-IT" sz="3200" dirty="0"/>
              <a:t>Non vanno intesi come prescrizioni;  </a:t>
            </a:r>
            <a:r>
              <a:rPr lang="it-IT" altLang="it-IT" sz="3200" b="1" dirty="0"/>
              <a:t>non rappresentano soglie o requisiti minimi e non sono esaustivi; </a:t>
            </a:r>
          </a:p>
          <a:p>
            <a:pPr marL="0" indent="0" algn="just">
              <a:buNone/>
            </a:pPr>
            <a:r>
              <a:rPr lang="it-IT" altLang="it-IT" sz="3200" dirty="0"/>
              <a:t>i descrittori </a:t>
            </a:r>
            <a:r>
              <a:rPr lang="it-IT" altLang="it-IT" sz="3200" b="1" dirty="0"/>
              <a:t>mirano a identificare la natura del titolo nel suo complesso</a:t>
            </a:r>
            <a:r>
              <a:rPr lang="it-IT" altLang="it-IT" sz="3200" dirty="0"/>
              <a:t>. </a:t>
            </a:r>
          </a:p>
          <a:p>
            <a:pPr marL="0" indent="0" algn="just">
              <a:buNone/>
            </a:pPr>
            <a:endParaRPr lang="it-IT" altLang="it-IT" sz="3200" dirty="0"/>
          </a:p>
          <a:p>
            <a:pPr marL="0" indent="0" algn="just">
              <a:buNone/>
            </a:pPr>
            <a:r>
              <a:rPr lang="it-IT" altLang="it-IT" sz="3200" dirty="0"/>
              <a:t>Essi non hanno carattere disciplinare e non sono circoscritti in determinate aree accademiche o professionali (</a:t>
            </a:r>
            <a:r>
              <a:rPr lang="it-IT" altLang="it-IT" sz="3200" i="1" dirty="0"/>
              <a:t>ma possono essere declinati in obiettivi di apprendimento specifici, coerenti con i descrittori, ad esempio dentro i Syllabus)</a:t>
            </a:r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5989CA3E-9041-50E1-B4B4-A072B998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C74333-55D9-44C4-B207-143D06721011}" type="slidenum">
              <a:rPr lang="it-IT" altLang="it-IT" smtClean="0"/>
              <a:pPr/>
              <a:t>21</a:t>
            </a:fld>
            <a:endParaRPr lang="it-IT" altLang="it-IT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4FF7B804-E8B1-67F3-33C6-3906159C3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69" y="6565901"/>
            <a:ext cx="10081684" cy="35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IT" altLang="it-IT" sz="1733"/>
              <a:t>http://www.quadrodeititoli.it/descrittori.aspx?descr=172&amp;IDL=1</a:t>
            </a:r>
          </a:p>
        </p:txBody>
      </p:sp>
    </p:spTree>
    <p:extLst>
      <p:ext uri="{BB962C8B-B14F-4D97-AF65-F5344CB8AC3E}">
        <p14:creationId xmlns:p14="http://schemas.microsoft.com/office/powerpoint/2010/main" val="3899065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B21D44-FC47-B360-8982-105224533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22</a:t>
            </a:fld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7A8B03C-9C50-B11A-FC68-75005D473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97" y="92035"/>
            <a:ext cx="9242323" cy="69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3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34B58EA-E883-691D-6527-2CF567D77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349139"/>
            <a:ext cx="11329200" cy="4644971"/>
          </a:xfrm>
          <a:prstGeom prst="rect">
            <a:avLst/>
          </a:prstGeom>
          <a:noFill/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5BBC26-AEE3-50C1-F945-45A33CD3F2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67B645E-C5E5-4727-B977-D372A0AA71D9}" type="slidenum">
              <a:rPr lang="it-IT" noProof="0" smtClean="0"/>
              <a:pPr rtl="0">
                <a:spcAft>
                  <a:spcPts val="600"/>
                </a:spcAft>
              </a:pPr>
              <a:t>23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92389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570F77-E255-A80C-9B92-DE4D116F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8E0135F-A421-712F-3444-1FF4DA2E7C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B67B645E-C5E5-4727-B977-D372A0AA71D9}" type="slidenum">
              <a:rPr lang="en-US" sz="1200" noProof="0">
                <a:solidFill>
                  <a:srgbClr val="FFFFFF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1200" noProof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73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5DDA80-DB0D-A721-9090-BC26ADEDA5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25</a:t>
            </a:fld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64E4EC-EDE6-98D2-7F17-636536063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155" y="0"/>
            <a:ext cx="7826477" cy="69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27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9414C5-1E38-D3E4-4E44-F1603779E66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it-IT" noProof="0" smtClean="0"/>
              <a:pPr algn="ctr" rtl="0"/>
              <a:t>26</a:t>
            </a:fld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919AD1C-1BD2-BD75-35EE-060013A0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81" y="46317"/>
            <a:ext cx="7204913" cy="66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99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490628" y="1646008"/>
            <a:ext cx="5368996" cy="2164938"/>
          </a:xfrm>
        </p:spPr>
        <p:txBody>
          <a:bodyPr/>
          <a:lstStyle/>
          <a:p>
            <a:pPr algn="just"/>
            <a:r>
              <a:rPr lang="it-IT" altLang="it-IT" dirty="0">
                <a:solidFill>
                  <a:schemeClr val="tx1"/>
                </a:solidFill>
                <a:latin typeface="+mj-lt"/>
              </a:rPr>
              <a:t>Con Tyler prima e con Bloom più tardi, il processo educativo-formativo si è fortemente legato al concetto di </a:t>
            </a:r>
            <a:r>
              <a:rPr lang="it-IT" altLang="it-IT" b="1" dirty="0">
                <a:solidFill>
                  <a:schemeClr val="tx1"/>
                </a:solidFill>
                <a:latin typeface="+mj-lt"/>
              </a:rPr>
              <a:t>obiettivo di apprendimento. </a:t>
            </a:r>
          </a:p>
          <a:p>
            <a:pPr algn="just"/>
            <a:r>
              <a:rPr lang="it-IT" altLang="it-IT" dirty="0">
                <a:solidFill>
                  <a:schemeClr val="tx1"/>
                </a:solidFill>
                <a:latin typeface="+mj-lt"/>
              </a:rPr>
              <a:t>Fu Tyler nel 1949 a porre l’accento sull’importanza (ma anche sulla difficoltà) di </a:t>
            </a:r>
            <a:r>
              <a:rPr lang="it-IT" altLang="it-IT" b="1" dirty="0">
                <a:solidFill>
                  <a:schemeClr val="tx1"/>
                </a:solidFill>
                <a:latin typeface="+mj-lt"/>
              </a:rPr>
              <a:t>stabilire con precisione i traguardi </a:t>
            </a:r>
            <a:r>
              <a:rPr lang="it-IT" altLang="it-IT" dirty="0">
                <a:solidFill>
                  <a:schemeClr val="tx1"/>
                </a:solidFill>
                <a:latin typeface="+mj-lt"/>
              </a:rPr>
              <a:t>a cui l’intervento formativo debba giungere. </a:t>
            </a:r>
          </a:p>
          <a:p>
            <a:pPr algn="just"/>
            <a:r>
              <a:rPr lang="it-IT" altLang="it-IT" dirty="0">
                <a:solidFill>
                  <a:schemeClr val="tx1"/>
                </a:solidFill>
                <a:latin typeface="+mj-lt"/>
              </a:rPr>
              <a:t>Le indicazioni di Tyler furono riprese a Bloom e coll., i quali misero a punto una </a:t>
            </a:r>
            <a:r>
              <a:rPr lang="it-IT" altLang="it-IT" b="1" dirty="0">
                <a:solidFill>
                  <a:schemeClr val="tx1"/>
                </a:solidFill>
                <a:latin typeface="+mj-lt"/>
              </a:rPr>
              <a:t>tassonomia degli obiettivi </a:t>
            </a:r>
            <a:r>
              <a:rPr lang="it-IT" altLang="it-IT" dirty="0">
                <a:solidFill>
                  <a:schemeClr val="tx1"/>
                </a:solidFill>
                <a:latin typeface="+mj-lt"/>
              </a:rPr>
              <a:t>(1956) basata principalmente su due livelli: conoscenze ed abilità.</a:t>
            </a:r>
            <a:r>
              <a:rPr lang="it-IT" altLang="it-IT" i="1" dirty="0">
                <a:solidFill>
                  <a:schemeClr val="tx1"/>
                </a:solidFill>
                <a:latin typeface="+mj-lt"/>
              </a:rPr>
              <a:t> (tassonomie nate con l’intento di classificare </a:t>
            </a:r>
            <a:r>
              <a:rPr lang="it-IT" altLang="it-IT" b="1" i="1" dirty="0">
                <a:solidFill>
                  <a:schemeClr val="tx1"/>
                </a:solidFill>
                <a:latin typeface="+mj-lt"/>
              </a:rPr>
              <a:t>gli obiettivi di apprendimento </a:t>
            </a:r>
            <a:r>
              <a:rPr lang="it-IT" altLang="it-IT" i="1" dirty="0">
                <a:solidFill>
                  <a:schemeClr val="tx1"/>
                </a:solidFill>
                <a:latin typeface="+mj-lt"/>
              </a:rPr>
              <a:t>che si propone un intervento formativo)</a:t>
            </a:r>
            <a:endParaRPr lang="it-IT" altLang="it-IT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9999" y="359999"/>
            <a:ext cx="10472841" cy="946287"/>
          </a:xfrm>
        </p:spPr>
        <p:txBody>
          <a:bodyPr/>
          <a:lstStyle/>
          <a:p>
            <a:r>
              <a:rPr lang="it-IT" dirty="0"/>
              <a:t>Definire  un </a:t>
            </a:r>
            <a:r>
              <a:rPr lang="it-IT" b="1" dirty="0"/>
              <a:t>obiettivo di apprendimento e’ banale?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D42C96F-48A9-4F35-98EC-E07797D30622}"/>
              </a:ext>
            </a:extLst>
          </p:cNvPr>
          <p:cNvSpPr/>
          <p:nvPr/>
        </p:nvSpPr>
        <p:spPr>
          <a:xfrm>
            <a:off x="7312089" y="2129040"/>
            <a:ext cx="42858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chemeClr val="accent4"/>
                </a:solidFill>
                <a:latin typeface="Arial Nova Cond Light" panose="020B0306020202020204" pitchFamily="34" charset="0"/>
              </a:rPr>
              <a:t>Obiettivo di apprendimento:</a:t>
            </a:r>
            <a:r>
              <a:rPr lang="it-IT" sz="2800" dirty="0">
                <a:solidFill>
                  <a:schemeClr val="accent4"/>
                </a:solidFill>
                <a:latin typeface="Arial Nova Cond Light" panose="020B0306020202020204" pitchFamily="34" charset="0"/>
              </a:rPr>
              <a:t>  è un </a:t>
            </a:r>
            <a:r>
              <a:rPr lang="it-IT" sz="2800" b="1" u="sng" dirty="0">
                <a:solidFill>
                  <a:schemeClr val="accent4"/>
                </a:solidFill>
                <a:latin typeface="Arial Nova Cond Light" panose="020B0306020202020204" pitchFamily="34" charset="0"/>
              </a:rPr>
              <a:t>comportamento terminale atteso </a:t>
            </a:r>
            <a:r>
              <a:rPr lang="it-IT" sz="2800" dirty="0">
                <a:solidFill>
                  <a:schemeClr val="accent4"/>
                </a:solidFill>
                <a:latin typeface="Arial Nova Cond Light" panose="020B0306020202020204" pitchFamily="34" charset="0"/>
              </a:rPr>
              <a:t>(</a:t>
            </a:r>
            <a:r>
              <a:rPr lang="it-IT" sz="2800" dirty="0" err="1">
                <a:solidFill>
                  <a:schemeClr val="accent4"/>
                </a:solidFill>
                <a:latin typeface="Arial Nova Cond Light" panose="020B0306020202020204" pitchFamily="34" charset="0"/>
              </a:rPr>
              <a:t>Pellerey</a:t>
            </a:r>
            <a:r>
              <a:rPr lang="it-IT" sz="2800" dirty="0">
                <a:solidFill>
                  <a:schemeClr val="accent4"/>
                </a:solidFill>
                <a:latin typeface="Arial Nova Cond Light" panose="020B0306020202020204" pitchFamily="34" charset="0"/>
              </a:rPr>
              <a:t>, 2006); un risultato, una conoscenza</a:t>
            </a:r>
            <a:r>
              <a:rPr lang="it-IT" sz="2800" i="1" dirty="0">
                <a:solidFill>
                  <a:schemeClr val="accent4"/>
                </a:solidFill>
                <a:latin typeface="Arial Nova Cond Light" panose="020B0306020202020204" pitchFamily="34" charset="0"/>
              </a:rPr>
              <a:t>-abilità-competenza </a:t>
            </a:r>
            <a:r>
              <a:rPr lang="it-IT" sz="2800" dirty="0">
                <a:solidFill>
                  <a:schemeClr val="accent4"/>
                </a:solidFill>
                <a:latin typeface="Arial Nova Cond Light" panose="020B0306020202020204" pitchFamily="34" charset="0"/>
              </a:rPr>
              <a:t>che si auspica </a:t>
            </a:r>
            <a:r>
              <a:rPr lang="it-IT" sz="2800" b="1" u="sng" dirty="0">
                <a:solidFill>
                  <a:schemeClr val="accent4"/>
                </a:solidFill>
                <a:latin typeface="Arial Nova Cond Light" panose="020B0306020202020204" pitchFamily="34" charset="0"/>
              </a:rPr>
              <a:t>lo studente consegua </a:t>
            </a:r>
            <a:r>
              <a:rPr lang="it-IT" sz="2800" dirty="0">
                <a:solidFill>
                  <a:schemeClr val="accent4"/>
                </a:solidFill>
                <a:latin typeface="Arial Nova Cond Light" panose="020B0306020202020204" pitchFamily="34" charset="0"/>
              </a:rPr>
              <a:t>attraverso le attività didattiche (</a:t>
            </a:r>
            <a:r>
              <a:rPr lang="it-IT" sz="2800" dirty="0" err="1">
                <a:solidFill>
                  <a:schemeClr val="accent4"/>
                </a:solidFill>
                <a:latin typeface="Arial Nova Cond Light" panose="020B0306020202020204" pitchFamily="34" charset="0"/>
              </a:rPr>
              <a:t>Coggi</a:t>
            </a:r>
            <a:r>
              <a:rPr lang="it-IT" sz="2800" dirty="0">
                <a:solidFill>
                  <a:schemeClr val="accent4"/>
                </a:solidFill>
                <a:latin typeface="Arial Nova Cond Light" panose="020B0306020202020204" pitchFamily="34" charset="0"/>
              </a:rPr>
              <a:t>, 2005).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9EC882-3655-43D5-BC38-D5BEF925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2"/>
                </a:solidFill>
              </a:rPr>
              <a:t>La forma «basica» di un obiettivo di apprendimento </a:t>
            </a:r>
            <a:r>
              <a:rPr lang="it-IT" sz="1800" b="1" dirty="0">
                <a:solidFill>
                  <a:schemeClr val="accent2"/>
                </a:solidFill>
              </a:rPr>
              <a:t>(semplificazione)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00B19E-FCA1-4AC5-AA6C-5A239857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23" y="1666166"/>
            <a:ext cx="10515600" cy="4351338"/>
          </a:xfrm>
        </p:spPr>
        <p:txBody>
          <a:bodyPr/>
          <a:lstStyle/>
          <a:p>
            <a:endParaRPr lang="it-IT" sz="2800" dirty="0">
              <a:latin typeface="Arial Nova Cond Light" panose="020B0306020202020204" pitchFamily="34" charset="0"/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chemeClr val="accent4"/>
                </a:solidFill>
                <a:latin typeface="Arial Nova Cond Light" panose="020B0306020202020204" pitchFamily="34" charset="0"/>
              </a:rPr>
              <a:t>Azione «cognitiva» attesa </a:t>
            </a:r>
            <a:r>
              <a:rPr lang="it-IT" sz="2800" dirty="0">
                <a:latin typeface="Arial Nova Cond Light" panose="020B0306020202020204" pitchFamily="34" charset="0"/>
              </a:rPr>
              <a:t>+ 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Cond Light" panose="020B0306020202020204" pitchFamily="34" charset="0"/>
              </a:rPr>
              <a:t>contenuto</a:t>
            </a:r>
            <a:r>
              <a:rPr lang="it-IT" sz="2800" dirty="0">
                <a:latin typeface="Arial Nova Cond Light" panose="020B0306020202020204" pitchFamily="34" charset="0"/>
              </a:rPr>
              <a:t>  </a:t>
            </a: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Arial Nova Cond Light" panose="020B0306020202020204" pitchFamily="34" charset="0"/>
              </a:rPr>
              <a:t>+ contesto (eventuale)</a:t>
            </a:r>
          </a:p>
          <a:p>
            <a:endParaRPr lang="it-IT" sz="2800" dirty="0">
              <a:latin typeface="Arial Nova Cond Light" panose="020B0306020202020204" pitchFamily="34" charset="0"/>
            </a:endParaRPr>
          </a:p>
          <a:p>
            <a:endParaRPr lang="it-IT" sz="2800" dirty="0">
              <a:latin typeface="Arial Nova Cond Light" panose="020B0306020202020204" pitchFamily="34" charset="0"/>
            </a:endParaRPr>
          </a:p>
          <a:p>
            <a:pPr marL="0" indent="0">
              <a:buNone/>
            </a:pPr>
            <a:r>
              <a:rPr lang="it-IT" sz="2800" i="1" dirty="0">
                <a:solidFill>
                  <a:schemeClr val="bg1">
                    <a:lumMod val="75000"/>
                  </a:schemeClr>
                </a:solidFill>
                <a:latin typeface="Arial Nova Cond Light" panose="020B0306020202020204" pitchFamily="34" charset="0"/>
              </a:rPr>
              <a:t>       Es (nel nostro caso)</a:t>
            </a:r>
          </a:p>
          <a:p>
            <a:pPr marL="0" indent="0">
              <a:buNone/>
            </a:pPr>
            <a:endParaRPr lang="it-IT" sz="2800" b="1" dirty="0">
              <a:solidFill>
                <a:schemeClr val="accent2"/>
              </a:solidFill>
              <a:latin typeface="Arial Nova Cond Light" panose="020B0306020202020204" pitchFamily="34" charset="0"/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chemeClr val="accent4"/>
                </a:solidFill>
                <a:latin typeface="Arial Nova Cond Light" panose="020B0306020202020204" pitchFamily="34" charset="0"/>
              </a:rPr>
              <a:t>Progettare</a:t>
            </a:r>
            <a:r>
              <a:rPr lang="it-IT" sz="2800" dirty="0">
                <a:latin typeface="Arial Nova Cond Light" panose="020B0306020202020204" pitchFamily="34" charset="0"/>
              </a:rPr>
              <a:t> + una scheda di insegnamento + </a:t>
            </a:r>
            <a:r>
              <a:rPr lang="it-IT" sz="2800" dirty="0">
                <a:solidFill>
                  <a:schemeClr val="bg1">
                    <a:lumMod val="50000"/>
                  </a:schemeClr>
                </a:solidFill>
                <a:latin typeface="Arial Nova Cond Light" panose="020B0306020202020204" pitchFamily="34" charset="0"/>
              </a:rPr>
              <a:t>in ambito universitario, nel corso di studi di…</a:t>
            </a:r>
          </a:p>
          <a:p>
            <a:endParaRPr lang="it-IT" sz="2800" dirty="0">
              <a:latin typeface="Arial Nova Cond Light" panose="020B0306020202020204" pitchFamily="34" charset="0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BC9703BD-0A8B-4B76-BEA0-8B78D94EC750}"/>
              </a:ext>
            </a:extLst>
          </p:cNvPr>
          <p:cNvCxnSpPr>
            <a:cxnSpLocks/>
          </p:cNvCxnSpPr>
          <p:nvPr/>
        </p:nvCxnSpPr>
        <p:spPr>
          <a:xfrm>
            <a:off x="918278" y="2602769"/>
            <a:ext cx="0" cy="1839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72746" y="2032845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R. F. </a:t>
            </a:r>
            <a:r>
              <a:rPr lang="en-US" sz="16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Mager</a:t>
            </a:r>
            <a:r>
              <a:rPr lang="en-US" sz="16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, </a:t>
            </a:r>
            <a:r>
              <a:rPr lang="en-US" sz="16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Gli</a:t>
            </a:r>
            <a:r>
              <a:rPr lang="en-US" sz="16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16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obiettivi</a:t>
            </a:r>
            <a:r>
              <a:rPr lang="en-US" sz="16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sz="16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didattici</a:t>
            </a:r>
            <a:r>
              <a:rPr lang="en-US" sz="16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, </a:t>
            </a:r>
            <a:r>
              <a:rPr lang="en-US" sz="16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Giunti</a:t>
            </a:r>
            <a:r>
              <a:rPr lang="en-US" sz="16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 &amp; </a:t>
            </a:r>
            <a:r>
              <a:rPr lang="en-US" sz="1600" dirty="0" err="1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Lisciani</a:t>
            </a:r>
            <a:r>
              <a:rPr lang="en-US" sz="16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, Firenze, 1989.</a:t>
            </a:r>
            <a:br>
              <a:rPr lang="en-US" sz="16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</a:br>
            <a:endParaRPr lang="en-US" sz="1600" dirty="0">
              <a:blipFill dpi="0" rotWithShape="1">
                <a:blip r:embed="rId2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592056" y="5477256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02EB94A-BFBE-40E6-877A-AB1104534B67}" type="slidenum">
              <a:rPr lang="en-US" sz="2800" smtClean="0"/>
              <a:pPr defTabSz="914400">
                <a:spcAft>
                  <a:spcPts val="600"/>
                </a:spcAft>
              </a:pPr>
              <a:t>29</a:t>
            </a:fld>
            <a:endParaRPr lang="en-US" sz="2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alphaModFix amt="5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5733" y="2861055"/>
            <a:ext cx="6045045" cy="3339399"/>
          </a:xfrm>
          <a:prstGeom prst="rect">
            <a:avLst/>
          </a:prstGeom>
          <a:noFill/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8E08DD-C8EA-4FD0-A768-AC440957F65C}"/>
              </a:ext>
            </a:extLst>
          </p:cNvPr>
          <p:cNvSpPr txBox="1"/>
          <p:nvPr/>
        </p:nvSpPr>
        <p:spPr>
          <a:xfrm>
            <a:off x="986319" y="657546"/>
            <a:ext cx="9041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latin typeface="Arial Nova Light" panose="020B0304020202020204" pitchFamily="34" charset="0"/>
              </a:rPr>
              <a:t>Attenzione</a:t>
            </a:r>
            <a:r>
              <a:rPr lang="it-IT" sz="2400" dirty="0">
                <a:solidFill>
                  <a:schemeClr val="accent2"/>
                </a:solidFill>
                <a:latin typeface="Arial Nova Light" panose="020B0304020202020204" pitchFamily="34" charset="0"/>
              </a:rPr>
              <a:t>: Obiettivi di apprendimento </a:t>
            </a:r>
            <a:r>
              <a:rPr lang="it-IT" sz="2400" b="1" dirty="0">
                <a:solidFill>
                  <a:schemeClr val="accent2"/>
                </a:solidFill>
                <a:latin typeface="Arial Nova Light" panose="020B0304020202020204" pitchFamily="34" charset="0"/>
              </a:rPr>
              <a:t>imprecisi o generici </a:t>
            </a:r>
            <a:r>
              <a:rPr lang="it-IT" sz="2400" dirty="0">
                <a:solidFill>
                  <a:schemeClr val="accent2"/>
                </a:solidFill>
                <a:latin typeface="Arial Nova Light" panose="020B0304020202020204" pitchFamily="34" charset="0"/>
              </a:rPr>
              <a:t>(soprattutto sull’azione cognitiva) possono creare delle difficoltà nella costruzione del percorso formativo  e nella costruzione delle prove di valutazione…</a:t>
            </a:r>
          </a:p>
        </p:txBody>
      </p:sp>
    </p:spTree>
    <p:extLst>
      <p:ext uri="{BB962C8B-B14F-4D97-AF65-F5344CB8AC3E}">
        <p14:creationId xmlns:p14="http://schemas.microsoft.com/office/powerpoint/2010/main" val="405985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/>
          </p:nvPr>
        </p:nvSpPr>
        <p:spPr>
          <a:xfrm>
            <a:off x="543748" y="5445928"/>
            <a:ext cx="11329200" cy="252000"/>
          </a:xfrm>
        </p:spPr>
        <p:txBody>
          <a:bodyPr/>
          <a:lstStyle/>
          <a:p>
            <a:pPr>
              <a:buAutoNum type="arabicPeriod"/>
            </a:pPr>
            <a:endParaRPr lang="it-IT" dirty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it-IT" dirty="0">
              <a:solidFill>
                <a:schemeClr val="tx1"/>
              </a:solidFill>
            </a:endParaRPr>
          </a:p>
          <a:p>
            <a:pPr>
              <a:buAutoNum type="arabicPeriod"/>
            </a:pP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D730E89-C055-4300-9879-F6692AA60F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it-IT" dirty="0"/>
              <a:t>Sezione 1.A Presentazione del </a:t>
            </a:r>
            <a:r>
              <a:rPr lang="it-IT" dirty="0" err="1"/>
              <a:t>CdS</a:t>
            </a:r>
            <a:endParaRPr lang="it-IT" dirty="0"/>
          </a:p>
          <a:p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21EE95AA-800D-4B98-A079-317A650DB5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it-IT" b="1" dirty="0"/>
              <a:t>Sezione 1.B Quadri della scheda SUA </a:t>
            </a:r>
            <a:r>
              <a:rPr lang="it-IT" b="1" dirty="0" err="1"/>
              <a:t>CdS</a:t>
            </a:r>
            <a:r>
              <a:rPr lang="it-IT" b="1" dirty="0"/>
              <a:t> (A-B-C)</a:t>
            </a:r>
          </a:p>
          <a:p>
            <a:endParaRPr lang="it-IT" b="1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F718FD91-E9D8-4A7A-B5C8-43901CA3D9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it-IT" dirty="0"/>
              <a:t>Sezione 1.C Informazioni sull’Ateneo e sulle strutture didattiche  (</a:t>
            </a:r>
            <a:r>
              <a:rPr lang="it-IT" dirty="0" err="1"/>
              <a:t>QuadroD</a:t>
            </a:r>
            <a:r>
              <a:rPr lang="it-IT" dirty="0"/>
              <a:t>)  valido per tutte le SUA-CDS di Ateneo. </a:t>
            </a:r>
          </a:p>
          <a:p>
            <a:endParaRPr lang="it-IT" dirty="0"/>
          </a:p>
        </p:txBody>
      </p:sp>
      <p:sp>
        <p:nvSpPr>
          <p:cNvPr id="11" name="Titolo 6"/>
          <p:cNvSpPr>
            <a:spLocks noGrp="1"/>
          </p:cNvSpPr>
          <p:nvPr>
            <p:ph type="title"/>
          </p:nvPr>
        </p:nvSpPr>
        <p:spPr>
          <a:xfrm>
            <a:off x="637054" y="1060568"/>
            <a:ext cx="11329200" cy="432000"/>
          </a:xfrm>
        </p:spPr>
        <p:txBody>
          <a:bodyPr/>
          <a:lstStyle/>
          <a:p>
            <a:r>
              <a:rPr lang="it-IT" sz="2667" dirty="0"/>
              <a:t>La progettazione formativa – Scheda SUA</a:t>
            </a:r>
          </a:p>
        </p:txBody>
      </p:sp>
      <p:pic>
        <p:nvPicPr>
          <p:cNvPr id="24" name="Elemento grafico 23" descr="Obiettivo">
            <a:extLst>
              <a:ext uri="{FF2B5EF4-FFF2-40B4-BE49-F238E27FC236}">
                <a16:creationId xmlns:a16="http://schemas.microsoft.com/office/drawing/2014/main" id="{1094A9CD-DBB6-4722-BCCE-637B40AE6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53557" y="2554848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8DBCB88-247D-49E4-8FCA-2BC56F1AE0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it-IT" smtClean="0"/>
              <a:pPr rtl="0"/>
              <a:t>30</a:t>
            </a:fld>
            <a:endParaRPr lang="it-IT" dirty="0"/>
          </a:p>
        </p:txBody>
      </p:sp>
      <p:pic>
        <p:nvPicPr>
          <p:cNvPr id="11" name="Segnaposto immagine 10" descr="Stetoscopio ">
            <a:extLst>
              <a:ext uri="{FF2B5EF4-FFF2-40B4-BE49-F238E27FC236}">
                <a16:creationId xmlns:a16="http://schemas.microsoft.com/office/drawing/2014/main" id="{70AAE794-2F38-416E-B928-BB5474A812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DF5E3BD5-1051-4A50-9F18-DFC536C0E08E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it-IT" dirty="0"/>
              <a:t>Riepilogo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EC56582A-55F9-4B18-95E7-DD8795CF21B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183913" y="3720400"/>
            <a:ext cx="3518028" cy="1415429"/>
          </a:xfrm>
        </p:spPr>
        <p:txBody>
          <a:bodyPr rtlCol="0"/>
          <a:lstStyle/>
          <a:p>
            <a:pPr rtl="0"/>
            <a:r>
              <a:rPr lang="it-IT" b="1" dirty="0"/>
              <a:t>Cosa monitorare in una scheda di insegnamento?</a:t>
            </a:r>
          </a:p>
          <a:p>
            <a:pPr rtl="0"/>
            <a:r>
              <a:rPr lang="it-IT" b="1" dirty="0"/>
              <a:t>Indicatori qualitativi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1124393-236B-48DC-B24D-A758CFB59A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793102"/>
            <a:ext cx="4492424" cy="56101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Presenza di </a:t>
            </a:r>
            <a:r>
              <a:rPr lang="it-IT" b="1" dirty="0"/>
              <a:t>Prerequisiti e propedeuticità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Formulazione degli obiettivi di apprendimento attesi nella forma: azione cognitiva, contenuto, contesto) (</a:t>
            </a:r>
            <a:r>
              <a:rPr lang="it-IT" b="1" dirty="0"/>
              <a:t>risultati attesi</a:t>
            </a:r>
            <a:r>
              <a:rPr lang="it-IT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Programma di insegnamento coerente con i </a:t>
            </a:r>
            <a:r>
              <a:rPr lang="it-IT" b="1" dirty="0"/>
              <a:t>contenuti</a:t>
            </a:r>
            <a:r>
              <a:rPr lang="it-IT" dirty="0"/>
              <a:t> presenti nei risultati/obiettivi attesi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/>
              <a:t>Modalità di insegnamento </a:t>
            </a:r>
            <a:r>
              <a:rPr lang="it-IT" dirty="0"/>
              <a:t>coerenti con gli obiettivi attesi (es: lezione trasmissiva non per mobilitare le strutture d’azione e l’applicare??)-&gt; verificare quali processi cognitivi sono mobilitati con quel tipo di strategia didattica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/>
              <a:t>Modalità di verifica dell’apprendimento</a:t>
            </a:r>
            <a:r>
              <a:rPr lang="it-IT" dirty="0"/>
              <a:t>: strutturazione delle prove esplicita; strutturazione delle prove coerente con le azioni cognitive che si intendono controllare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La presenza di note per interagire con il docente; per il materiale didattico, per i DSA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  <a:p>
            <a:pPr>
              <a:buFont typeface="Wingdings" panose="05000000000000000000" pitchFamily="2" charset="2"/>
              <a:buChar char="ü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024569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39350" y="356659"/>
            <a:ext cx="10561173" cy="1344149"/>
          </a:xfrm>
        </p:spPr>
        <p:txBody>
          <a:bodyPr/>
          <a:lstStyle/>
          <a:p>
            <a:pPr algn="ctr"/>
            <a:r>
              <a:rPr lang="it-IT" sz="2667" dirty="0"/>
              <a:t>Bibliografia e sitografia minima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78658" y="1748813"/>
            <a:ext cx="3962400" cy="3360373"/>
          </a:xfrm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Linee guida e documenti aggiornati ANVUR</a:t>
            </a:r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accent2">
                    <a:lumMod val="75000"/>
                    <a:lumOff val="25000"/>
                  </a:schemeClr>
                </a:solidFill>
                <a:hlinkClick r:id="rId2"/>
              </a:rPr>
              <a:t>http://www.anvur.it/index.php?option=com_content&amp;view=article&amp;id=26&amp;Itemid=222&amp;lang=it</a:t>
            </a:r>
            <a:endParaRPr lang="it-IT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endParaRPr lang="it-IT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r>
              <a:rPr lang="it-IT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LINEA GUIDA DI ATENEO PER LA REDAZIONE DELLE SCHEDE DI INSEGNAMENTO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type="body" idx="2"/>
          </p:nvPr>
        </p:nvSpPr>
        <p:spPr>
          <a:xfrm>
            <a:off x="4434348" y="2045109"/>
            <a:ext cx="7678994" cy="49358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altLang="it-IT" sz="1467" dirty="0">
                <a:latin typeface="Arial" pitchFamily="34" charset="0"/>
                <a:cs typeface="Arial" pitchFamily="34" charset="0"/>
              </a:rPr>
              <a:t>Anderson L. W., Krathwohl D. R. et al. (2001), </a:t>
            </a:r>
            <a:r>
              <a:rPr lang="it-IT" altLang="it-IT" sz="1467" i="1" dirty="0">
                <a:latin typeface="Arial" pitchFamily="34" charset="0"/>
                <a:cs typeface="Arial" pitchFamily="34" charset="0"/>
              </a:rPr>
              <a:t>A taxonomy for learning, teaching, and assessing. A revision of Bloom’s taxonomy of educational objectives</a:t>
            </a:r>
            <a:r>
              <a:rPr lang="it-IT" altLang="it-IT" sz="1467" dirty="0">
                <a:latin typeface="Arial" pitchFamily="34" charset="0"/>
                <a:cs typeface="Arial" pitchFamily="34" charset="0"/>
              </a:rPr>
              <a:t>, New York, Addison Wesley Longman. </a:t>
            </a:r>
          </a:p>
          <a:p>
            <a:pPr>
              <a:buNone/>
            </a:pPr>
            <a:r>
              <a:rPr lang="en-US" altLang="it-IT" sz="1467" dirty="0">
                <a:latin typeface="Arial" pitchFamily="34" charset="0"/>
                <a:cs typeface="Arial" pitchFamily="34" charset="0"/>
              </a:rPr>
              <a:t>Anderson J. (2009), </a:t>
            </a:r>
            <a:r>
              <a:rPr lang="en-US" altLang="it-IT" sz="1467" i="1" dirty="0">
                <a:latin typeface="Arial" pitchFamily="34" charset="0"/>
                <a:cs typeface="Arial" pitchFamily="34" charset="0"/>
              </a:rPr>
              <a:t>Cognitive Psychology and its Implications (7th edn.)</a:t>
            </a:r>
            <a:r>
              <a:rPr lang="en-US" altLang="it-IT" sz="1467" dirty="0">
                <a:latin typeface="Arial" pitchFamily="34" charset="0"/>
                <a:cs typeface="Arial" pitchFamily="34" charset="0"/>
              </a:rPr>
              <a:t>, New York, Worth.</a:t>
            </a:r>
            <a:r>
              <a:rPr lang="en-GB" altLang="it-IT" sz="1467" dirty="0">
                <a:latin typeface="Arial" pitchFamily="34" charset="0"/>
                <a:cs typeface="Arial" pitchFamily="34" charset="0"/>
              </a:rPr>
              <a:t> </a:t>
            </a:r>
            <a:endParaRPr lang="it-IT" altLang="it-IT" sz="1467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None/>
            </a:pPr>
            <a:r>
              <a:rPr lang="en-US" altLang="it-IT" sz="1467" dirty="0">
                <a:latin typeface="Arial" pitchFamily="34" charset="0"/>
                <a:cs typeface="Arial" pitchFamily="34" charset="0"/>
              </a:rPr>
              <a:t>Feuerstein, R., Rand, Y., Rynders J.E. (1988), </a:t>
            </a:r>
            <a:r>
              <a:rPr lang="en-US" altLang="it-IT" sz="1467" i="1" dirty="0">
                <a:latin typeface="Arial" pitchFamily="34" charset="0"/>
                <a:cs typeface="Arial" pitchFamily="34" charset="0"/>
              </a:rPr>
              <a:t>Don’t accept me as I am – Helping “retarded” people to exce</a:t>
            </a:r>
            <a:r>
              <a:rPr lang="en-US" altLang="it-IT" sz="1467" dirty="0">
                <a:latin typeface="Arial" pitchFamily="34" charset="0"/>
                <a:cs typeface="Arial" pitchFamily="34" charset="0"/>
              </a:rPr>
              <a:t>l, New York, Plenum Press.</a:t>
            </a:r>
          </a:p>
          <a:p>
            <a:pPr eaLnBrk="0" hangingPunct="0">
              <a:buNone/>
            </a:pPr>
            <a:r>
              <a:rPr lang="it-IT" altLang="it-IT" sz="1467" dirty="0">
                <a:latin typeface="Arial" pitchFamily="34" charset="0"/>
                <a:cs typeface="Arial" pitchFamily="34" charset="0"/>
              </a:rPr>
              <a:t>De La Garanderie A. (1990),</a:t>
            </a:r>
            <a:r>
              <a:rPr lang="it-IT" altLang="it-IT" sz="1467" i="1" dirty="0">
                <a:latin typeface="Arial" pitchFamily="34" charset="0"/>
                <a:cs typeface="Arial" pitchFamily="34" charset="0"/>
              </a:rPr>
              <a:t>Pour une pédagogie de l’intelligence</a:t>
            </a:r>
            <a:r>
              <a:rPr lang="it-IT" altLang="it-IT" sz="1467" dirty="0">
                <a:latin typeface="Arial" pitchFamily="34" charset="0"/>
                <a:cs typeface="Arial" pitchFamily="34" charset="0"/>
              </a:rPr>
              <a:t>, Paris, Le Centurion.</a:t>
            </a:r>
          </a:p>
          <a:p>
            <a:pPr eaLnBrk="0" hangingPunct="0">
              <a:buNone/>
            </a:pPr>
            <a:r>
              <a:rPr lang="it-IT" altLang="en-US" sz="1467" dirty="0">
                <a:latin typeface="Arial" pitchFamily="34" charset="0"/>
                <a:cs typeface="Arial" pitchFamily="34" charset="0"/>
              </a:rPr>
              <a:t>Le Boterf G. (2008), </a:t>
            </a:r>
            <a:r>
              <a:rPr lang="it-IT" altLang="en-US" sz="1467" i="1" dirty="0">
                <a:latin typeface="Arial" pitchFamily="34" charset="0"/>
                <a:cs typeface="Arial" pitchFamily="34" charset="0"/>
              </a:rPr>
              <a:t>Costruire le competenze individuali e collettive</a:t>
            </a:r>
            <a:r>
              <a:rPr lang="it-IT" altLang="en-US" sz="1467" dirty="0">
                <a:latin typeface="Arial" pitchFamily="34" charset="0"/>
                <a:cs typeface="Arial" pitchFamily="34" charset="0"/>
              </a:rPr>
              <a:t>, Napoli, Guida, p. 89.</a:t>
            </a:r>
          </a:p>
          <a:p>
            <a:pPr eaLnBrk="0" hangingPunct="0">
              <a:buNone/>
            </a:pPr>
            <a:r>
              <a:rPr lang="it-IT" altLang="en-US" sz="1467" dirty="0">
                <a:latin typeface="Arial" pitchFamily="34" charset="0"/>
                <a:cs typeface="Arial" pitchFamily="34" charset="0"/>
              </a:rPr>
              <a:t>Mason L. (1996), </a:t>
            </a:r>
            <a:r>
              <a:rPr lang="it-IT" altLang="en-US" sz="1467" i="1" dirty="0">
                <a:latin typeface="Arial" pitchFamily="34" charset="0"/>
                <a:cs typeface="Arial" pitchFamily="34" charset="0"/>
              </a:rPr>
              <a:t>Valutare a scuola. Prodotti, processi e contesti dell’apprendimento</a:t>
            </a:r>
            <a:r>
              <a:rPr lang="it-IT" altLang="en-US" sz="1467" dirty="0">
                <a:latin typeface="Arial" pitchFamily="34" charset="0"/>
                <a:cs typeface="Arial" pitchFamily="34" charset="0"/>
              </a:rPr>
              <a:t>, Padova, Cleup.</a:t>
            </a:r>
            <a:r>
              <a:rPr lang="en-GB" altLang="en-US" sz="1467" dirty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hangingPunct="0">
              <a:buNone/>
            </a:pPr>
            <a:r>
              <a:rPr lang="en-GB" altLang="en-US" sz="1467" dirty="0">
                <a:latin typeface="Arial" pitchFamily="34" charset="0"/>
                <a:cs typeface="Arial" pitchFamily="34" charset="0"/>
              </a:rPr>
              <a:t>Robasto D. 2017, </a:t>
            </a:r>
            <a:r>
              <a:rPr lang="en-GB" altLang="en-US" sz="1467" i="1" dirty="0">
                <a:latin typeface="Arial" pitchFamily="34" charset="0"/>
                <a:cs typeface="Arial" pitchFamily="34" charset="0"/>
              </a:rPr>
              <a:t>Autovalutazione e Piano di Miglioramento</a:t>
            </a:r>
            <a:r>
              <a:rPr lang="en-GB" altLang="en-US" sz="1467" dirty="0">
                <a:latin typeface="Arial" pitchFamily="34" charset="0"/>
                <a:cs typeface="Arial" pitchFamily="34" charset="0"/>
              </a:rPr>
              <a:t>, Roma, </a:t>
            </a:r>
            <a:r>
              <a:rPr lang="en-GB" altLang="en-US" sz="1467" dirty="0" err="1">
                <a:latin typeface="Arial" pitchFamily="34" charset="0"/>
                <a:cs typeface="Arial" pitchFamily="34" charset="0"/>
              </a:rPr>
              <a:t>Carocci</a:t>
            </a:r>
            <a:r>
              <a:rPr lang="en-GB" altLang="en-US" sz="1467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0" hangingPunct="0">
              <a:buNone/>
            </a:pPr>
            <a:r>
              <a:rPr lang="it-IT" altLang="en-US" sz="1467" dirty="0">
                <a:latin typeface="Arial" pitchFamily="34" charset="0"/>
                <a:cs typeface="Arial" pitchFamily="34" charset="0"/>
              </a:rPr>
              <a:t>Robasto, 2021, I processi valutativi nei neo assunti. Un'analisi delle aspettative  e delle prove esercitative, Franco Angeli </a:t>
            </a:r>
          </a:p>
          <a:p>
            <a:pPr eaLnBrk="0" hangingPunct="0">
              <a:buNone/>
            </a:pPr>
            <a:r>
              <a:rPr lang="it-IT" altLang="en-US" sz="1467" dirty="0">
                <a:latin typeface="Arial" pitchFamily="34" charset="0"/>
                <a:cs typeface="Arial" pitchFamily="34" charset="0"/>
              </a:rPr>
              <a:t>Trinchero R. (2006), </a:t>
            </a:r>
            <a:r>
              <a:rPr lang="it-IT" altLang="en-US" sz="1467" i="1" dirty="0">
                <a:latin typeface="Arial" pitchFamily="34" charset="0"/>
                <a:cs typeface="Arial" pitchFamily="34" charset="0"/>
              </a:rPr>
              <a:t>Valutare l’apprendimento nell’e-learning. Dalle abilità alle competenze</a:t>
            </a:r>
            <a:r>
              <a:rPr lang="it-IT" altLang="en-US" sz="1467" dirty="0">
                <a:latin typeface="Arial" pitchFamily="34" charset="0"/>
                <a:cs typeface="Arial" pitchFamily="34" charset="0"/>
              </a:rPr>
              <a:t>, Trento, Erickson, pp. 195-229.</a:t>
            </a:r>
          </a:p>
          <a:p>
            <a:pPr eaLnBrk="0" hangingPunct="0">
              <a:buNone/>
            </a:pPr>
            <a:r>
              <a:rPr lang="it-IT" altLang="en-US" sz="1467" dirty="0">
                <a:latin typeface="Arial" pitchFamily="34" charset="0"/>
                <a:cs typeface="Arial" pitchFamily="34" charset="0"/>
              </a:rPr>
              <a:t>Trinchero R. (2012), </a:t>
            </a:r>
            <a:r>
              <a:rPr lang="it-IT" altLang="en-US" sz="1467" i="1" dirty="0">
                <a:latin typeface="Arial" pitchFamily="34" charset="0"/>
                <a:cs typeface="Arial" pitchFamily="34" charset="0"/>
              </a:rPr>
              <a:t>Costruire, Valutare, Certificare Competenze</a:t>
            </a:r>
            <a:r>
              <a:rPr lang="it-IT" altLang="en-US" sz="1467" dirty="0">
                <a:latin typeface="Arial" pitchFamily="34" charset="0"/>
                <a:cs typeface="Arial" pitchFamily="34" charset="0"/>
              </a:rPr>
              <a:t>, Milano, Franco Angeli</a:t>
            </a:r>
          </a:p>
          <a:p>
            <a:pPr eaLnBrk="0" hangingPunct="0">
              <a:buNone/>
            </a:pPr>
            <a:endParaRPr lang="it-IT" altLang="it-IT" sz="1467" dirty="0"/>
          </a:p>
          <a:p>
            <a:endParaRPr lang="it-IT" sz="1467" dirty="0"/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C5893D-4191-4C2F-8FEF-B920BA27DE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DEE341E-0E92-44A7-A084-DCDDF0BF3C41}"/>
              </a:ext>
            </a:extLst>
          </p:cNvPr>
          <p:cNvSpPr txBox="1"/>
          <p:nvPr/>
        </p:nvSpPr>
        <p:spPr>
          <a:xfrm>
            <a:off x="342900" y="3724275"/>
            <a:ext cx="566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daniela.robasto@unito.it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6F023E0-75CF-48ED-A4BF-6982BF08A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0" y="838058"/>
            <a:ext cx="3943350" cy="496352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081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bg1"/>
            </a:gs>
            <a:gs pos="31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733" dirty="0"/>
              <a:t>1.B -QUADRI A – Scheda SUA- </a:t>
            </a:r>
            <a:br>
              <a:rPr lang="it-IT" sz="3733" dirty="0"/>
            </a:br>
            <a:r>
              <a:rPr lang="it-IT" sz="3733" dirty="0"/>
              <a:t>Viene definita l’area degli Obiettivi della formazione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subTitle" idx="1"/>
          </p:nvPr>
        </p:nvSpPr>
        <p:spPr>
          <a:xfrm>
            <a:off x="238419" y="188177"/>
            <a:ext cx="2392814" cy="1048939"/>
          </a:xfrm>
        </p:spPr>
        <p:txBody>
          <a:bodyPr/>
          <a:lstStyle/>
          <a:p>
            <a:pPr algn="just">
              <a:buNone/>
            </a:pPr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Abadi Extra Light" panose="020B0204020104020204" pitchFamily="34" charset="0"/>
              </a:rPr>
              <a:t>Da Linee guida al format SUA Anvur:</a:t>
            </a:r>
          </a:p>
          <a:p>
            <a:pPr algn="just">
              <a:buNone/>
            </a:pPr>
            <a:r>
              <a:rPr lang="it-IT" sz="1600" dirty="0">
                <a:solidFill>
                  <a:schemeClr val="bg1">
                    <a:lumMod val="65000"/>
                  </a:schemeClr>
                </a:solidFill>
                <a:latin typeface="Abadi Extra Light" panose="020B0204020104020204" pitchFamily="34" charset="0"/>
              </a:rPr>
              <a:t>“</a:t>
            </a:r>
            <a:r>
              <a:rPr lang="it-IT" sz="1600" b="0" i="1" cap="none" dirty="0">
                <a:solidFill>
                  <a:schemeClr val="bg1">
                    <a:lumMod val="65000"/>
                  </a:schemeClr>
                </a:solidFill>
                <a:latin typeface="Abadi Extra Light" panose="020B0204020104020204" pitchFamily="34" charset="0"/>
              </a:rPr>
              <a:t>I quadri di quest’area descrivono </a:t>
            </a:r>
            <a:r>
              <a:rPr lang="it-IT" sz="1600" b="0" i="1" cap="none" dirty="0">
                <a:solidFill>
                  <a:schemeClr val="accent4"/>
                </a:solidFill>
                <a:latin typeface="Abadi Extra Light" panose="020B0204020104020204" pitchFamily="34" charset="0"/>
              </a:rPr>
              <a:t>gli obiettivi di formazione </a:t>
            </a:r>
            <a:r>
              <a:rPr lang="it-IT" sz="1600" b="0" i="1" cap="none" dirty="0">
                <a:solidFill>
                  <a:schemeClr val="bg1">
                    <a:lumMod val="65000"/>
                  </a:schemeClr>
                </a:solidFill>
                <a:latin typeface="Abadi Extra Light" panose="020B0204020104020204" pitchFamily="34" charset="0"/>
              </a:rPr>
              <a:t> che il corso di studio si propone di realizzare  attraverso   la </a:t>
            </a:r>
            <a:r>
              <a:rPr lang="it-IT" sz="1600" b="0" i="1" u="sng" cap="none" dirty="0">
                <a:solidFill>
                  <a:schemeClr val="bg1">
                    <a:lumMod val="65000"/>
                  </a:schemeClr>
                </a:solidFill>
                <a:latin typeface="Abadi Extra Light" panose="020B0204020104020204" pitchFamily="34" charset="0"/>
              </a:rPr>
              <a:t>progettazione e  la messa in opera del corso</a:t>
            </a:r>
            <a:r>
              <a:rPr lang="it-IT" sz="1600" b="0" i="1" cap="none" dirty="0">
                <a:solidFill>
                  <a:schemeClr val="bg1">
                    <a:lumMod val="65000"/>
                  </a:schemeClr>
                </a:solidFill>
                <a:latin typeface="Abadi Extra Light" panose="020B0204020104020204" pitchFamily="34" charset="0"/>
              </a:rPr>
              <a:t>, definendo la domanda di formazione  </a:t>
            </a:r>
            <a:r>
              <a:rPr lang="it-IT" sz="1600" b="0" i="1" cap="none" dirty="0">
                <a:solidFill>
                  <a:schemeClr val="accent4"/>
                </a:solidFill>
                <a:latin typeface="Abadi Extra Light" panose="020B0204020104020204" pitchFamily="34" charset="0"/>
              </a:rPr>
              <a:t>e i risultati di apprendimento attesi</a:t>
            </a:r>
            <a:r>
              <a:rPr lang="it-IT" sz="1600" b="0" cap="none" dirty="0">
                <a:solidFill>
                  <a:schemeClr val="accent4"/>
                </a:solidFill>
                <a:latin typeface="Abadi Extra Light" panose="020B0204020104020204" pitchFamily="34" charset="0"/>
              </a:rPr>
              <a:t>”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4294967295"/>
          </p:nvPr>
        </p:nvSpPr>
        <p:spPr>
          <a:xfrm>
            <a:off x="11490325" y="6118225"/>
            <a:ext cx="701675" cy="739775"/>
          </a:xfrm>
        </p:spPr>
        <p:txBody>
          <a:bodyPr/>
          <a:lstStyle/>
          <a:p>
            <a:fld id="{00000000-1234-1234-1234-123412341234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10" name="Segnaposto testo 9"/>
          <p:cNvSpPr>
            <a:spLocks noGrp="1"/>
          </p:cNvSpPr>
          <p:nvPr>
            <p:ph type="body" idx="4294967295"/>
          </p:nvPr>
        </p:nvSpPr>
        <p:spPr>
          <a:xfrm>
            <a:off x="238419" y="3643181"/>
            <a:ext cx="1935614" cy="3138487"/>
          </a:xfrm>
        </p:spPr>
        <p:txBody>
          <a:bodyPr/>
          <a:lstStyle/>
          <a:p>
            <a:pPr>
              <a:buNone/>
            </a:pPr>
            <a:r>
              <a:rPr lang="it-IT" sz="14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1.b - Quadri A</a:t>
            </a:r>
          </a:p>
          <a:p>
            <a:pPr marL="0" indent="0">
              <a:buNone/>
            </a:pPr>
            <a:r>
              <a:rPr lang="it-IT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A1: consultazione con le organizzazioni;</a:t>
            </a:r>
          </a:p>
          <a:p>
            <a:pPr marL="0" indent="0">
              <a:buNone/>
            </a:pPr>
            <a:r>
              <a:rPr lang="it-IT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A2:</a:t>
            </a:r>
            <a:r>
              <a:rPr lang="it-IT" sz="1400" dirty="0">
                <a:latin typeface="Abadi Extra Light" panose="020B0204020104020204" pitchFamily="34" charset="0"/>
              </a:rPr>
              <a:t> </a:t>
            </a:r>
            <a:r>
              <a:rPr lang="it-IT" sz="14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Obiettivi formativi specifici del Corso e sbocchi occupazionali</a:t>
            </a:r>
            <a:r>
              <a:rPr lang="it-IT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;</a:t>
            </a:r>
          </a:p>
          <a:p>
            <a:pPr marL="0" indent="0">
              <a:buNone/>
            </a:pPr>
            <a:r>
              <a:rPr lang="it-IT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A3 requisiti di ammissione</a:t>
            </a:r>
          </a:p>
          <a:p>
            <a:pPr marL="0" indent="0">
              <a:buNone/>
            </a:pPr>
            <a:r>
              <a:rPr lang="it-IT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A4 </a:t>
            </a:r>
            <a:r>
              <a:rPr lang="it-IT" sz="14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risultati di apprendimento attesi</a:t>
            </a:r>
          </a:p>
          <a:p>
            <a:pPr marL="0" indent="0">
              <a:buNone/>
            </a:pPr>
            <a:r>
              <a:rPr lang="it-IT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A5: prova finale</a:t>
            </a:r>
          </a:p>
          <a:p>
            <a:endParaRPr lang="it-IT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  <a:p>
            <a:endParaRPr lang="it-IT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Segnaposto testo 8"/>
          <p:cNvSpPr>
            <a:spLocks noGrp="1"/>
          </p:cNvSpPr>
          <p:nvPr>
            <p:ph type="body" idx="4294967295"/>
          </p:nvPr>
        </p:nvSpPr>
        <p:spPr>
          <a:xfrm>
            <a:off x="2289812" y="3434246"/>
            <a:ext cx="3183227" cy="3138488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it-IT" sz="16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Competenze attese nel CdS:</a:t>
            </a:r>
          </a:p>
          <a:p>
            <a:pPr marL="626518" indent="-457189">
              <a:buClr>
                <a:schemeClr val="tx1"/>
              </a:buClr>
              <a:buFont typeface="+mj-lt"/>
              <a:buAutoNum type="arabicParenR"/>
            </a:pPr>
            <a:r>
              <a:rPr lang="it-IT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Saper fare un’analisi dei bisogni formativi;</a:t>
            </a:r>
          </a:p>
          <a:p>
            <a:pPr marL="626518" indent="-457189">
              <a:buClr>
                <a:schemeClr val="tx1"/>
              </a:buClr>
              <a:buFont typeface="+mj-lt"/>
              <a:buAutoNum type="arabicParenR"/>
            </a:pPr>
            <a:r>
              <a:rPr lang="it-IT" sz="1600" dirty="0">
                <a:solidFill>
                  <a:schemeClr val="accent4"/>
                </a:solidFill>
                <a:latin typeface="Abadi Extra Light" panose="020B0204020104020204" pitchFamily="34" charset="0"/>
              </a:rPr>
              <a:t>Saper formulare obiettivi formativi;</a:t>
            </a:r>
          </a:p>
          <a:p>
            <a:pPr marL="626518" indent="-457189">
              <a:buClr>
                <a:schemeClr val="tx1"/>
              </a:buClr>
              <a:buFont typeface="+mj-lt"/>
              <a:buAutoNum type="arabicParenR"/>
            </a:pPr>
            <a:r>
              <a:rPr lang="it-IT" sz="1600" dirty="0">
                <a:solidFill>
                  <a:schemeClr val="accent4"/>
                </a:solidFill>
                <a:latin typeface="Abadi Extra Light" panose="020B0204020104020204" pitchFamily="34" charset="0"/>
              </a:rPr>
              <a:t>Saper progettare percorsi di studio coerenti con gli obiettivi formativi esplicitati;</a:t>
            </a:r>
          </a:p>
          <a:p>
            <a:pPr marL="626518" indent="-457189">
              <a:buClr>
                <a:schemeClr val="tx1"/>
              </a:buClr>
              <a:buFont typeface="+mj-lt"/>
              <a:buAutoNum type="arabicParenR"/>
            </a:pPr>
            <a:r>
              <a:rPr lang="it-IT" sz="1600" dirty="0">
                <a:solidFill>
                  <a:schemeClr val="accent4"/>
                </a:solidFill>
                <a:latin typeface="Abadi Extra Light" panose="020B0204020104020204" pitchFamily="34" charset="0"/>
              </a:rPr>
              <a:t>Saper definire risultati di apprendimento monitorabili e valutabili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53143" y="1058584"/>
            <a:ext cx="7249886" cy="2460540"/>
          </a:xfrm>
        </p:spPr>
        <p:txBody>
          <a:bodyPr/>
          <a:lstStyle/>
          <a:p>
            <a:pPr algn="l"/>
            <a:r>
              <a:rPr lang="it-IT" sz="2000" b="0" cap="none" dirty="0">
                <a:cs typeface="Arial" panose="020B0604020202020204" pitchFamily="34" charset="0"/>
              </a:rPr>
              <a:t>Analisi della domanda +  analisi dei bisogni = </a:t>
            </a:r>
            <a:r>
              <a:rPr lang="it-IT" sz="2000" cap="none" dirty="0">
                <a:cs typeface="Arial" panose="020B0604020202020204" pitchFamily="34" charset="0"/>
              </a:rPr>
              <a:t/>
            </a:r>
            <a:br>
              <a:rPr lang="it-IT" sz="2000" cap="none" dirty="0">
                <a:cs typeface="Arial" panose="020B0604020202020204" pitchFamily="34" charset="0"/>
              </a:rPr>
            </a:br>
            <a:r>
              <a:rPr lang="it-IT" sz="2000" cap="none" dirty="0">
                <a:cs typeface="Arial" panose="020B0604020202020204" pitchFamily="34" charset="0"/>
              </a:rPr>
              <a:t>F</a:t>
            </a:r>
            <a:r>
              <a:rPr lang="it-IT" sz="2000" u="sng" cap="none" dirty="0">
                <a:cs typeface="Arial" panose="020B0604020202020204" pitchFamily="34" charset="0"/>
              </a:rPr>
              <a:t>abbisogno formativo </a:t>
            </a:r>
            <a:r>
              <a:rPr lang="it-IT" sz="2000" cap="none" dirty="0">
                <a:cs typeface="Arial" panose="020B0604020202020204" pitchFamily="34" charset="0"/>
              </a:rPr>
              <a:t>-&gt; </a:t>
            </a:r>
            <a:br>
              <a:rPr lang="it-IT" sz="2000" cap="none" dirty="0">
                <a:cs typeface="Arial" panose="020B0604020202020204" pitchFamily="34" charset="0"/>
              </a:rPr>
            </a:br>
            <a:r>
              <a:rPr lang="it-IT" sz="2000" b="0" cap="none" dirty="0">
                <a:cs typeface="Arial" panose="020B0604020202020204" pitchFamily="34" charset="0"/>
              </a:rPr>
              <a:t>al quale risponde </a:t>
            </a:r>
            <a:r>
              <a:rPr lang="it-IT" sz="2000" cap="none" dirty="0">
                <a:cs typeface="Arial" panose="020B0604020202020204" pitchFamily="34" charset="0"/>
              </a:rPr>
              <a:t/>
            </a:r>
            <a:br>
              <a:rPr lang="it-IT" sz="2000" cap="none" dirty="0">
                <a:cs typeface="Arial" panose="020B0604020202020204" pitchFamily="34" charset="0"/>
              </a:rPr>
            </a:br>
            <a:r>
              <a:rPr lang="it-IT" sz="2000" cap="none" dirty="0">
                <a:cs typeface="Arial" panose="020B0604020202020204" pitchFamily="34" charset="0"/>
              </a:rPr>
              <a:t>l’Ateneo e </a:t>
            </a:r>
            <a:r>
              <a:rPr lang="it-IT" sz="2000" cap="none" dirty="0" err="1">
                <a:cs typeface="Arial" panose="020B0604020202020204" pitchFamily="34" charset="0"/>
              </a:rPr>
              <a:t>CdS</a:t>
            </a:r>
            <a:r>
              <a:rPr lang="it-IT" sz="2000" cap="none" dirty="0">
                <a:cs typeface="Arial" panose="020B0604020202020204" pitchFamily="34" charset="0"/>
              </a:rPr>
              <a:t> </a:t>
            </a:r>
            <a:br>
              <a:rPr lang="it-IT" sz="2000" cap="none" dirty="0">
                <a:cs typeface="Arial" panose="020B0604020202020204" pitchFamily="34" charset="0"/>
              </a:rPr>
            </a:br>
            <a:r>
              <a:rPr lang="it-IT" sz="2000" cap="none" dirty="0">
                <a:cs typeface="Arial" panose="020B0604020202020204" pitchFamily="34" charset="0"/>
              </a:rPr>
              <a:t>con la  </a:t>
            </a:r>
            <a:r>
              <a:rPr lang="it-IT" sz="2000" u="sng" cap="none" dirty="0">
                <a:cs typeface="Arial" panose="020B0604020202020204" pitchFamily="34" charset="0"/>
              </a:rPr>
              <a:t>proposta formativa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4294967295"/>
          </p:nvPr>
        </p:nvSpPr>
        <p:spPr>
          <a:xfrm>
            <a:off x="11490325" y="6118225"/>
            <a:ext cx="701675" cy="739775"/>
          </a:xfrm>
        </p:spPr>
        <p:txBody>
          <a:bodyPr/>
          <a:lstStyle/>
          <a:p>
            <a:fld id="{00000000-1234-1234-1234-123412341234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idx="4294967295"/>
          </p:nvPr>
        </p:nvSpPr>
        <p:spPr>
          <a:xfrm>
            <a:off x="463022" y="4158599"/>
            <a:ext cx="4127638" cy="1751191"/>
          </a:xfrm>
        </p:spPr>
        <p:txBody>
          <a:bodyPr/>
          <a:lstStyle/>
          <a:p>
            <a:pPr algn="just">
              <a:buNone/>
            </a:pPr>
            <a:r>
              <a:rPr lang="it-IT" b="1" dirty="0">
                <a:solidFill>
                  <a:schemeClr val="bg1">
                    <a:lumMod val="85000"/>
                  </a:schemeClr>
                </a:solidFill>
              </a:rPr>
              <a:t>Competenze attese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sul mercato del lavoro per  alimentare </a:t>
            </a:r>
            <a:r>
              <a:rPr lang="it-IT" b="1" dirty="0">
                <a:solidFill>
                  <a:schemeClr val="bg1">
                    <a:lumMod val="85000"/>
                  </a:schemeClr>
                </a:solidFill>
              </a:rPr>
              <a:t>ruoli e funzioni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professionali già </a:t>
            </a:r>
            <a:r>
              <a:rPr lang="it-IT" b="1" dirty="0">
                <a:solidFill>
                  <a:schemeClr val="bg1">
                    <a:lumMod val="85000"/>
                  </a:schemeClr>
                </a:solidFill>
              </a:rPr>
              <a:t>in essere 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o ruoli e funzioni professionali rilevati come utili ma </a:t>
            </a:r>
            <a:r>
              <a:rPr lang="it-IT" b="1" dirty="0">
                <a:solidFill>
                  <a:schemeClr val="bg1">
                    <a:lumMod val="85000"/>
                  </a:schemeClr>
                </a:solidFill>
              </a:rPr>
              <a:t>poco sviluppati</a:t>
            </a:r>
            <a:r>
              <a:rPr lang="it-IT" dirty="0">
                <a:solidFill>
                  <a:schemeClr val="bg1">
                    <a:lumMod val="85000"/>
                  </a:schemeClr>
                </a:solidFill>
              </a:rPr>
              <a:t> dove se ne sente il bisogno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034328" y="2514918"/>
            <a:ext cx="369573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67" b="1" dirty="0">
                <a:solidFill>
                  <a:schemeClr val="bg1"/>
                </a:solidFill>
              </a:rPr>
              <a:t>Alla ricerca di competenze?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Definizione di Competenza da Format ANVUR</a:t>
            </a:r>
            <a:br>
              <a:rPr lang="it-IT" b="1" dirty="0"/>
            </a:br>
            <a:r>
              <a:rPr lang="it-IT" b="1" dirty="0"/>
              <a:t> SUA CdS, p.4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subTitle" idx="1"/>
          </p:nvPr>
        </p:nvSpPr>
        <p:spPr>
          <a:xfrm>
            <a:off x="229087" y="2084786"/>
            <a:ext cx="5443925" cy="1048939"/>
          </a:xfrm>
        </p:spPr>
        <p:txBody>
          <a:bodyPr/>
          <a:lstStyle/>
          <a:p>
            <a:pPr algn="just">
              <a:buNone/>
            </a:pPr>
            <a:r>
              <a:rPr lang="it-IT" cap="none" dirty="0"/>
              <a:t>“C</a:t>
            </a:r>
            <a:r>
              <a:rPr lang="it-IT" b="1" cap="none" dirty="0"/>
              <a:t>ompetenza è qui inteso come la sintesi di </a:t>
            </a:r>
            <a:r>
              <a:rPr lang="it-IT" b="1" u="sng" cap="none" dirty="0"/>
              <a:t>conoscenze/abilità/comportamenti </a:t>
            </a:r>
            <a:r>
              <a:rPr lang="it-IT" b="1" cap="none" dirty="0"/>
              <a:t>esercitata in un contesto di lavoro</a:t>
            </a:r>
            <a:r>
              <a:rPr lang="it-IT" cap="none" dirty="0"/>
              <a:t>, ossia un insieme di saperi e abilità che consentono di esercitare un ruolo professionale o assolvere una funzione. </a:t>
            </a:r>
          </a:p>
          <a:p>
            <a:pPr algn="just">
              <a:buNone/>
            </a:pPr>
            <a:r>
              <a:rPr lang="it-IT" cap="none" dirty="0"/>
              <a:t>si distinguono </a:t>
            </a:r>
            <a:r>
              <a:rPr lang="it-IT" b="1" cap="none" dirty="0"/>
              <a:t>“</a:t>
            </a:r>
            <a:r>
              <a:rPr lang="it-IT" b="1" u="sng" cap="none" dirty="0"/>
              <a:t>competenze specifiche” de</a:t>
            </a:r>
            <a:r>
              <a:rPr lang="it-IT" b="1" cap="none" dirty="0"/>
              <a:t>l settore tecnico o scientifico </a:t>
            </a:r>
            <a:r>
              <a:rPr lang="it-IT" cap="none" dirty="0"/>
              <a:t>di studio, e quindi tipiche del corso di studio, e “</a:t>
            </a:r>
            <a:r>
              <a:rPr lang="it-IT" b="1" u="sng" cap="none" dirty="0"/>
              <a:t>competenze trasversali”, </a:t>
            </a:r>
            <a:r>
              <a:rPr lang="it-IT" b="1" cap="none" dirty="0"/>
              <a:t>comuni ad ogni corso di studio</a:t>
            </a:r>
            <a:r>
              <a:rPr lang="it-IT" cap="none" dirty="0"/>
              <a:t>, ossia abilità di carattere generale, a largo spettro, relative ai processi cognitivi, alle </a:t>
            </a:r>
            <a:r>
              <a:rPr lang="it-IT" b="1" cap="none" dirty="0"/>
              <a:t>modalità di comportamento nei contesti sociali e di lavoro</a:t>
            </a:r>
            <a:r>
              <a:rPr lang="it-IT" cap="none" dirty="0"/>
              <a:t>, alle </a:t>
            </a:r>
            <a:r>
              <a:rPr lang="it-IT" b="1" cap="none" dirty="0"/>
              <a:t>capacità di riflettere e di usare strategie di apprendimento e di </a:t>
            </a:r>
            <a:r>
              <a:rPr lang="it-IT" b="1" u="sng" cap="none" dirty="0"/>
              <a:t>auto-correzion</a:t>
            </a:r>
            <a:r>
              <a:rPr lang="it-IT" b="1" cap="none" dirty="0"/>
              <a:t>e della condotta”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11903075" y="6384925"/>
            <a:ext cx="288925" cy="288925"/>
          </a:xfrm>
        </p:spPr>
        <p:txBody>
          <a:bodyPr/>
          <a:lstStyle/>
          <a:p>
            <a:fld id="{00000000-1234-1234-1234-12341234123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7382" y="0"/>
            <a:ext cx="9889099" cy="2849600"/>
          </a:xfrm>
        </p:spPr>
        <p:txBody>
          <a:bodyPr/>
          <a:lstStyle/>
          <a:p>
            <a:r>
              <a:rPr lang="it-IT" b="1" dirty="0"/>
              <a:t>Definizione di competenza adottata dal MIUR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19403" y="2948947"/>
            <a:ext cx="9889099" cy="3138800"/>
          </a:xfrm>
        </p:spPr>
        <p:txBody>
          <a:bodyPr/>
          <a:lstStyle/>
          <a:p>
            <a:pPr algn="just"/>
            <a:r>
              <a:rPr lang="it-IT" altLang="it-IT" sz="2667" b="1" dirty="0"/>
              <a:t>Competenze</a:t>
            </a:r>
            <a:r>
              <a:rPr lang="it-IT" altLang="it-IT" sz="2667" dirty="0"/>
              <a:t>: indicano la comprovata capacità di </a:t>
            </a:r>
            <a:r>
              <a:rPr lang="it-IT" altLang="it-IT" sz="2667" b="1" dirty="0"/>
              <a:t>usare</a:t>
            </a:r>
            <a:r>
              <a:rPr lang="it-IT" altLang="it-IT" sz="2667" dirty="0"/>
              <a:t> </a:t>
            </a:r>
            <a:r>
              <a:rPr lang="it-IT" altLang="it-IT" sz="2667" b="1" dirty="0"/>
              <a:t>conoscenze, abilità e capacità</a:t>
            </a:r>
            <a:r>
              <a:rPr lang="it-IT" altLang="it-IT" sz="2667" dirty="0"/>
              <a:t> personali, sociali e/o metodologiche, </a:t>
            </a:r>
            <a:r>
              <a:rPr lang="it-IT" altLang="it-IT" sz="2667" b="1" dirty="0"/>
              <a:t>in situazioni</a:t>
            </a:r>
            <a:r>
              <a:rPr lang="it-IT" altLang="it-IT" sz="2667" dirty="0"/>
              <a:t> di lavoro o di studio e nello sviluppo professionale e/o personale; le competenze sono descritte in termine di </a:t>
            </a:r>
            <a:r>
              <a:rPr lang="it-IT" altLang="it-IT" sz="2667" b="1" dirty="0"/>
              <a:t>responsabilità e autonomia.</a:t>
            </a:r>
          </a:p>
          <a:p>
            <a:pPr algn="just"/>
            <a:endParaRPr lang="it-IT" altLang="it-IT" sz="2667" dirty="0"/>
          </a:p>
          <a:p>
            <a:pPr algn="just"/>
            <a:endParaRPr lang="it-IT" sz="2667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Text Box 5"/>
          <p:cNvSpPr txBox="1">
            <a:spLocks noGrp="1" noChangeArrowheads="1"/>
          </p:cNvSpPr>
          <p:nvPr>
            <p:ph type="body" idx="3"/>
          </p:nvPr>
        </p:nvSpPr>
        <p:spPr bwMode="auto">
          <a:xfrm>
            <a:off x="671397" y="6117700"/>
            <a:ext cx="9601067" cy="4000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000" dirty="0"/>
              <a:t>DM 139/07: www.pubblica.istruzione.it/news/2007/allegati/obbligo_istruzione07.pdf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CEB27D-92DD-4E9F-AC91-8ECBDD3EDF99}" type="slidenum">
              <a:rPr lang="it-IT" altLang="it-IT" smtClean="0"/>
              <a:pPr/>
              <a:t>8</a:t>
            </a:fld>
            <a:endParaRPr lang="it-IT" altLang="it-IT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733" dirty="0"/>
              <a:t>Definizioni dall’EQF e dalla Normativa sul Nuovo obbligo di istruzione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3" y="1628777"/>
            <a:ext cx="11736916" cy="46085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it-IT" altLang="it-IT" sz="3200" b="1" dirty="0"/>
              <a:t>Conoscenze</a:t>
            </a:r>
            <a:r>
              <a:rPr lang="it-IT" altLang="it-IT" sz="3200" dirty="0"/>
              <a:t>: indicano il </a:t>
            </a:r>
            <a:r>
              <a:rPr lang="it-IT" altLang="it-IT" sz="3200" b="1" dirty="0"/>
              <a:t>risultato dell’assimilazione</a:t>
            </a:r>
            <a:r>
              <a:rPr lang="it-IT" altLang="it-IT" sz="3200" dirty="0"/>
              <a:t> di informazioni attraverso l’apprendimento. Le conoscenze sono l’insieme di fatti, principi, teorie e pratiche, relative a un settore di studio o di lavoro; le conoscenze sono descritte come teoriche e/o pratiche;</a:t>
            </a:r>
          </a:p>
          <a:p>
            <a:pPr>
              <a:lnSpc>
                <a:spcPct val="80000"/>
              </a:lnSpc>
            </a:pPr>
            <a:r>
              <a:rPr lang="it-IT" altLang="it-IT" sz="3200" b="1" dirty="0"/>
              <a:t>Abilità</a:t>
            </a:r>
            <a:r>
              <a:rPr lang="it-IT" altLang="it-IT" sz="3200" dirty="0"/>
              <a:t>: </a:t>
            </a:r>
            <a:r>
              <a:rPr lang="it-IT" altLang="it-IT" sz="3200" b="1" dirty="0"/>
              <a:t>indicano le capacità di applicare</a:t>
            </a:r>
            <a:r>
              <a:rPr lang="it-IT" altLang="it-IT" sz="3200" dirty="0"/>
              <a:t> conoscenze e di usare know-how </a:t>
            </a:r>
            <a:r>
              <a:rPr lang="it-IT" altLang="it-IT" sz="3200" b="1" dirty="0"/>
              <a:t>per portare a termine</a:t>
            </a:r>
            <a:r>
              <a:rPr lang="it-IT" altLang="it-IT" sz="3200" dirty="0"/>
              <a:t> compiti e risolvere problemi; le abilità sono descritte come </a:t>
            </a:r>
            <a:r>
              <a:rPr lang="it-IT" altLang="it-IT" sz="3200" b="1" dirty="0"/>
              <a:t>cognitive</a:t>
            </a:r>
            <a:r>
              <a:rPr lang="it-IT" altLang="it-IT" sz="3200" dirty="0"/>
              <a:t> (uso del pensiero logico, intuitivo e creativo) e </a:t>
            </a:r>
            <a:r>
              <a:rPr lang="it-IT" altLang="it-IT" sz="3200" b="1" dirty="0"/>
              <a:t>pratiche</a:t>
            </a:r>
            <a:r>
              <a:rPr lang="it-IT" altLang="it-IT" sz="3200" dirty="0"/>
              <a:t> (che implicano l’abilità manuale e l’uso di metodi, materiali, strumenti);</a:t>
            </a:r>
          </a:p>
          <a:p>
            <a:pPr>
              <a:lnSpc>
                <a:spcPct val="80000"/>
              </a:lnSpc>
            </a:pPr>
            <a:r>
              <a:rPr lang="it-IT" altLang="it-IT" sz="3200" b="1" dirty="0"/>
              <a:t>Competenze</a:t>
            </a:r>
            <a:r>
              <a:rPr lang="it-IT" altLang="it-IT" sz="3200" dirty="0"/>
              <a:t>: indicano la comprovata capacità di </a:t>
            </a:r>
            <a:r>
              <a:rPr lang="it-IT" altLang="it-IT" sz="3200" b="1" dirty="0"/>
              <a:t>usare</a:t>
            </a:r>
            <a:r>
              <a:rPr lang="it-IT" altLang="it-IT" sz="3200" dirty="0"/>
              <a:t> </a:t>
            </a:r>
            <a:r>
              <a:rPr lang="it-IT" altLang="it-IT" sz="3200" b="1" dirty="0"/>
              <a:t>conoscenze, abilità e capacità</a:t>
            </a:r>
            <a:r>
              <a:rPr lang="it-IT" altLang="it-IT" sz="3200" dirty="0"/>
              <a:t> personali, sociali e/o metodologiche, </a:t>
            </a:r>
            <a:r>
              <a:rPr lang="it-IT" altLang="it-IT" sz="3200" b="1" dirty="0"/>
              <a:t>in situazioni</a:t>
            </a:r>
            <a:r>
              <a:rPr lang="it-IT" altLang="it-IT" sz="3200" dirty="0"/>
              <a:t> di lavoro o di studio e nello sviluppo professionale e/o personale; le competenze sono descritte in termine di </a:t>
            </a:r>
            <a:r>
              <a:rPr lang="it-IT" altLang="it-IT" sz="3200" b="1" dirty="0"/>
              <a:t>responsabilità</a:t>
            </a:r>
            <a:r>
              <a:rPr lang="it-IT" altLang="it-IT" sz="3200" dirty="0"/>
              <a:t> e </a:t>
            </a:r>
            <a:r>
              <a:rPr lang="it-IT" altLang="it-IT" sz="3200" b="1" dirty="0"/>
              <a:t>autonomia</a:t>
            </a:r>
            <a:r>
              <a:rPr lang="it-IT" altLang="it-IT" sz="32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00212" y="96055"/>
            <a:ext cx="11124106" cy="121442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4800" dirty="0"/>
              <a:t>Formare  per competenze significa investire sulle persone affinchè siano in grado di: 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15413" y="1508787"/>
            <a:ext cx="11041227" cy="3744416"/>
          </a:xfrm>
        </p:spPr>
        <p:txBody>
          <a:bodyPr>
            <a:noAutofit/>
          </a:bodyPr>
          <a:lstStyle/>
          <a:p>
            <a:pPr marL="710166" indent="-685783">
              <a:lnSpc>
                <a:spcPct val="120000"/>
              </a:lnSpc>
              <a:buFont typeface="+mj-lt"/>
              <a:buAutoNum type="arabicParenR"/>
              <a:defRPr/>
            </a:pPr>
            <a:r>
              <a:rPr lang="it-IT" sz="1600" dirty="0">
                <a:latin typeface="Arial Narrow" pitchFamily="34" charset="0"/>
              </a:rPr>
              <a:t>ATTIVARE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LA </a:t>
            </a:r>
            <a:r>
              <a:rPr lang="it-IT" sz="1600" u="sng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RISORSA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it-IT" sz="1600" dirty="0">
                <a:latin typeface="Arial Narrow" pitchFamily="34" charset="0"/>
              </a:rPr>
              <a:t>GIUSTA  AL MOMENTO GIUSTO</a:t>
            </a:r>
          </a:p>
          <a:p>
            <a:pPr marL="710166" indent="-685783">
              <a:lnSpc>
                <a:spcPct val="120000"/>
              </a:lnSpc>
              <a:buFont typeface="+mj-lt"/>
              <a:buAutoNum type="arabicParenR"/>
              <a:defRPr/>
            </a:pPr>
            <a:r>
              <a:rPr lang="it-IT" sz="1600" dirty="0">
                <a:latin typeface="Arial Narrow" pitchFamily="34" charset="0"/>
              </a:rPr>
              <a:t>SAPERSI AUTOREGOLARE</a:t>
            </a:r>
          </a:p>
          <a:p>
            <a:pPr marL="710166" indent="-685783">
              <a:lnSpc>
                <a:spcPct val="120000"/>
              </a:lnSpc>
              <a:buFont typeface="+mj-lt"/>
              <a:buAutoNum type="arabicParenR"/>
              <a:defRPr/>
            </a:pPr>
            <a:r>
              <a:rPr lang="it-IT" sz="1600" dirty="0">
                <a:latin typeface="Arial Narrow" pitchFamily="34" charset="0"/>
              </a:rPr>
              <a:t>SAPER ESSERE AUTONOMI</a:t>
            </a:r>
          </a:p>
          <a:p>
            <a:pPr marL="710166" indent="-685783">
              <a:lnSpc>
                <a:spcPct val="120000"/>
              </a:lnSpc>
              <a:buFont typeface="+mj-lt"/>
              <a:buAutoNum type="arabicParenR"/>
              <a:defRPr/>
            </a:pPr>
            <a:r>
              <a:rPr lang="it-IT" sz="1600" dirty="0">
                <a:latin typeface="Arial Narrow" pitchFamily="34" charset="0"/>
              </a:rPr>
              <a:t>SAPER LAVORARE IN GRUPPO</a:t>
            </a:r>
          </a:p>
          <a:p>
            <a:pPr marL="60958" indent="0">
              <a:lnSpc>
                <a:spcPct val="120000"/>
              </a:lnSpc>
              <a:buNone/>
              <a:defRPr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DEFINIZIONE DI COMPETENZA</a:t>
            </a:r>
          </a:p>
          <a:p>
            <a:pPr marL="60958" indent="0" algn="just">
              <a:lnSpc>
                <a:spcPct val="120000"/>
              </a:lnSpc>
              <a:buNone/>
              <a:defRPr/>
            </a:pPr>
            <a:r>
              <a:rPr lang="it-IT" sz="2400" dirty="0">
                <a:latin typeface="Arial Narrow" pitchFamily="34" charset="0"/>
              </a:rPr>
              <a:t>Secondo Le Boterf (1994): La competenza risiede nella </a:t>
            </a:r>
            <a:r>
              <a:rPr lang="it-IT" sz="2400" b="1" dirty="0">
                <a:latin typeface="Arial Narrow" pitchFamily="34" charset="0"/>
              </a:rPr>
              <a:t>mobilitazione delle risorse </a:t>
            </a:r>
            <a:r>
              <a:rPr lang="it-IT" sz="2400" dirty="0">
                <a:latin typeface="Arial Narrow" pitchFamily="34" charset="0"/>
              </a:rPr>
              <a:t>dell’individuo (conoscenze, capacità, abilità), e </a:t>
            </a:r>
            <a:r>
              <a:rPr lang="it-IT" sz="2400" u="sng" dirty="0">
                <a:latin typeface="Arial Narrow" pitchFamily="34" charset="0"/>
              </a:rPr>
              <a:t>non nelle risorse stesse</a:t>
            </a:r>
            <a:r>
              <a:rPr lang="it-IT" sz="2400" dirty="0">
                <a:latin typeface="Arial Narrow" pitchFamily="34" charset="0"/>
              </a:rPr>
              <a:t>. </a:t>
            </a:r>
          </a:p>
          <a:p>
            <a:pPr marL="60958" indent="0" algn="just">
              <a:lnSpc>
                <a:spcPct val="120000"/>
              </a:lnSpc>
              <a:buNone/>
              <a:defRPr/>
            </a:pPr>
            <a:r>
              <a:rPr lang="it-IT" sz="2400" dirty="0">
                <a:latin typeface="Arial Narrow" pitchFamily="34" charset="0"/>
              </a:rPr>
              <a:t>Si configura quindi come un saper agire (o reagire) in una determinata situazione, in un determinato contesto (collettivo), allo scopo di conseguire una performance con un buon grado di autonomia e responsabilità.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1043840" y="6240737"/>
            <a:ext cx="8128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E387CF-627A-47F4-ACF8-D505145E89F5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0" y="4936266"/>
            <a:ext cx="721725" cy="358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40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 bldLvl="2" animBg="1"/>
    </p:bldLst>
  </p:timing>
</p:sld>
</file>

<file path=ppt/theme/theme1.xml><?xml version="1.0" encoding="utf-8"?>
<a:theme xmlns:a="http://schemas.openxmlformats.org/drawingml/2006/main" name="Tema di Offic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615_TF66873322.potx" id="{9F37BDF7-5162-4029-99ED-E13A336190F5}" vid="{5E690ABD-BDC8-4075-93FB-7A45AB0BF59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718DB2"/>
      </a:dk2>
      <a:lt2>
        <a:srgbClr val="FEFFFF"/>
      </a:lt2>
      <a:accent1>
        <a:srgbClr val="5E5E5E"/>
      </a:accent1>
      <a:accent2>
        <a:srgbClr val="E7E6E6"/>
      </a:accent2>
      <a:accent3>
        <a:srgbClr val="D7CDC8"/>
      </a:accent3>
      <a:accent4>
        <a:srgbClr val="AFA5A0"/>
      </a:accent4>
      <a:accent5>
        <a:srgbClr val="918787"/>
      </a:accent5>
      <a:accent6>
        <a:srgbClr val="556969"/>
      </a:accent6>
      <a:hlink>
        <a:srgbClr val="3758C1"/>
      </a:hlink>
      <a:folHlink>
        <a:srgbClr val="005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3337D5-188C-407B-B231-8FEBBBB8836C}">
  <we:reference id="wa200005566" version="3.0.0.2" store="it-IT" storeType="OMEX"/>
  <we:alternateReferences>
    <we:reference id="wa200005566" version="3.0.0.2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33E771-E022-4C55-86B2-92F4B446C696}">
  <ds:schemaRefs>
    <ds:schemaRef ds:uri="http://schemas.microsoft.com/office/2006/metadata/properties"/>
    <ds:schemaRef ds:uri="http://purl.org/dc/dcmitype/"/>
    <ds:schemaRef ds:uri="http://www.w3.org/XML/1998/namespace"/>
    <ds:schemaRef ds:uri="16c05727-aa75-4e4a-9b5f-8a80a1165891"/>
    <ds:schemaRef ds:uri="http://schemas.microsoft.com/office/2006/documentManagement/types"/>
    <ds:schemaRef ds:uri="71af3243-3dd4-4a8d-8c0d-dd76da1f02a5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1964</Words>
  <Application>Microsoft Office PowerPoint</Application>
  <PresentationFormat>Widescreen</PresentationFormat>
  <Paragraphs>226</Paragraphs>
  <Slides>32</Slides>
  <Notes>2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45" baseType="lpstr">
      <vt:lpstr>Abadi Extra Light</vt:lpstr>
      <vt:lpstr>Arial Nova Cond Light</vt:lpstr>
      <vt:lpstr>Arial Nova Light</vt:lpstr>
      <vt:lpstr>Poppins</vt:lpstr>
      <vt:lpstr>Roboto</vt:lpstr>
      <vt:lpstr>Arial</vt:lpstr>
      <vt:lpstr>Arial Narrow</vt:lpstr>
      <vt:lpstr>Calibri</vt:lpstr>
      <vt:lpstr>Corbel</vt:lpstr>
      <vt:lpstr>Times New Roman</vt:lpstr>
      <vt:lpstr>Wingdings</vt:lpstr>
      <vt:lpstr>Tema di Office</vt:lpstr>
      <vt:lpstr>1_Office Theme</vt:lpstr>
      <vt:lpstr>LA SCHEDA DI INSEGNAMENTO:  ASPETTI METODOLOGICI e principi autovalutativi</vt:lpstr>
      <vt:lpstr>Obiettivi dell’intervento:</vt:lpstr>
      <vt:lpstr>La progettazione formativa – Scheda SUA</vt:lpstr>
      <vt:lpstr>1.B -QUADRI A – Scheda SUA-  Viene definita l’area degli Obiettivi della formazione</vt:lpstr>
      <vt:lpstr>Analisi della domanda +  analisi dei bisogni =  Fabbisogno formativo -&gt;  al quale risponde  l’Ateneo e CdS  con la  proposta formativa</vt:lpstr>
      <vt:lpstr>Definizione di Competenza da Format ANVUR  SUA CdS, p.4 </vt:lpstr>
      <vt:lpstr>Definizione di competenza adottata dal MIUR</vt:lpstr>
      <vt:lpstr>Definizioni dall’EQF e dalla Normativa sul Nuovo obbligo di istruzione</vt:lpstr>
      <vt:lpstr>Formare  per competenze significa investire sulle persone affinchè siano in grado di: </vt:lpstr>
      <vt:lpstr>Dimensioni dell’agire con competenza  (modello R-I-Z-A):</vt:lpstr>
      <vt:lpstr>Cosa significa “costruire” competenza all’Università?  «ingredienti negli insegnamenti»  </vt:lpstr>
      <vt:lpstr>Descrittori di Dublino</vt:lpstr>
      <vt:lpstr>Primo ciclo (Laurea Triennale)</vt:lpstr>
      <vt:lpstr>Secondo ciclo (Laurea Magistrale)</vt:lpstr>
      <vt:lpstr>Terzo ciclo (Dottorato)</vt:lpstr>
      <vt:lpstr>Syllabus: Scheda di insegnamento Un aiuto o un adempimento?  </vt:lpstr>
      <vt:lpstr>Obiettivi della formazione</vt:lpstr>
      <vt:lpstr>Presentazione standard di PowerPoint</vt:lpstr>
      <vt:lpstr>Cognizione: Processi cognitivi, secondo Anderson e Krathwohl (2001)</vt:lpstr>
      <vt:lpstr>Processi cognitivi secondo Anderson e Krathwohl (2001)</vt:lpstr>
      <vt:lpstr>Memo: Descrittori di Dublino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Definire  un obiettivo di apprendimento e’ banale?</vt:lpstr>
      <vt:lpstr>La forma «basica» di un obiettivo di apprendimento (semplificazione)</vt:lpstr>
      <vt:lpstr>R. F. Mager, Gli obiettivi didattici, Giunti &amp; Lisciani, Firenze, 1989. </vt:lpstr>
      <vt:lpstr>Riepilogo</vt:lpstr>
      <vt:lpstr>Bibliografia e sitografia minima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2021-09-22T16:02:31Z</dcterms:created>
  <dcterms:modified xsi:type="dcterms:W3CDTF">2024-03-06T17:08:39Z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