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9" r:id="rId3"/>
    <p:sldId id="286" r:id="rId4"/>
    <p:sldId id="261" r:id="rId5"/>
    <p:sldId id="262" r:id="rId6"/>
    <p:sldId id="263" r:id="rId7"/>
    <p:sldId id="265" r:id="rId8"/>
    <p:sldId id="268" r:id="rId9"/>
    <p:sldId id="269" r:id="rId10"/>
    <p:sldId id="264" r:id="rId11"/>
    <p:sldId id="266" r:id="rId12"/>
    <p:sldId id="267" r:id="rId13"/>
    <p:sldId id="270" r:id="rId14"/>
    <p:sldId id="271" r:id="rId15"/>
    <p:sldId id="272" r:id="rId16"/>
    <p:sldId id="273" r:id="rId17"/>
    <p:sldId id="275" r:id="rId18"/>
    <p:sldId id="291" r:id="rId19"/>
    <p:sldId id="292" r:id="rId20"/>
    <p:sldId id="287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8" r:id="rId32"/>
    <p:sldId id="289" r:id="rId33"/>
    <p:sldId id="290" r:id="rId34"/>
  </p:sldIdLst>
  <p:sldSz cx="9144000" cy="6858000" type="screen4x3"/>
  <p:notesSz cx="10234613" cy="70993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02" autoAdjust="0"/>
  </p:normalViewPr>
  <p:slideViewPr>
    <p:cSldViewPr>
      <p:cViewPr varScale="1">
        <p:scale>
          <a:sx n="69" d="100"/>
          <a:sy n="69" d="100"/>
        </p:scale>
        <p:origin x="14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C58737-9FD1-47F7-9BAB-F8A2A053F2B3}" type="datetimeFigureOut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it-IT" smtClean="0"/>
              <a:t>Università IULM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2E6FAB-AD3C-467F-96D4-FF086D847D2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544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4863" y="533400"/>
            <a:ext cx="3546475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it-IT" smtClean="0"/>
              <a:t>Università IULM</a:t>
            </a: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27BA9A-52EB-4BD1-861F-527D8BE916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072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34625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56801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9394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48439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3406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2472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64692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702281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BF71C7D-5FF5-424B-B6FD-A8C273DF589F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682EE-59FD-4914-B59F-8C8B692C96A3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E5B93-48A4-4750-9496-CD7AD06472CD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AE067-332D-4A43-B03D-C03C1C62E794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C9BFB-748B-4EA8-976C-DC5CB546F37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5509C-9BDB-4DA0-9C1D-D8949275CA0F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37172-A469-4A8E-A652-463E01CC008B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A15F-CAC5-4456-BF1F-C2E8EF6E1287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895DA-57D3-4F98-AA67-88543D8213C8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E7AF4A02-E44F-4D05-9D63-96E11C9AD026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61BC97BB-C63C-44A5-9EC3-FB6DE6577A81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it-IT" smtClean="0"/>
              <a:t>Diapo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8D502C6-82B8-46D0-87DE-D1EE07C67458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3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microsoft.com/office/2007/relationships/hdphoto" Target="../media/hdphoto3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digger.iulm.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47664" y="1052513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it-IT" sz="28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14" name="Immagine 13" descr="Risultati immagini per iulm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1547664" y="2546901"/>
            <a:ext cx="6264696" cy="954107"/>
          </a:xfrm>
          <a:prstGeom prst="rect">
            <a:avLst/>
          </a:prstGeom>
        </p:spPr>
        <p:txBody>
          <a:bodyPr wrap="square">
            <a:normAutofit fontScale="82083" lnSpcReduction="10000"/>
          </a:bodyPr>
          <a:lstStyle/>
          <a:p>
            <a:pPr defTabSz="514350" eaLnBrk="0" hangingPunct="0"/>
            <a:r>
              <a:rPr lang="it-IT" sz="28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APPLY IULM </a:t>
            </a:r>
            <a:r>
              <a:rPr lang="it-IT" sz="28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STYLE </a:t>
            </a:r>
            <a:r>
              <a:rPr lang="it-IT" sz="28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SHEETS TEMPLATE</a:t>
            </a:r>
          </a:p>
          <a:p>
            <a:pPr defTabSz="514350" eaLnBrk="0" hangingPunct="0"/>
            <a:r>
              <a:rPr lang="it-IT" sz="28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TO YOUR </a:t>
            </a:r>
            <a:r>
              <a:rPr lang="it-IT" sz="28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THESIS/DISSERTATION</a:t>
            </a:r>
            <a:endParaRPr lang="it-IT" sz="28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419872" y="3968189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>
                <a:latin typeface="Calibri" panose="020F0502020204030204" pitchFamily="34" charset="0"/>
              </a:rPr>
              <a:t>Edited by</a:t>
            </a:r>
            <a:r>
              <a:rPr lang="it-IT" sz="1400" dirty="0" err="1" smtClean="0">
                <a:latin typeface="Calibri" panose="020F0502020204030204" pitchFamily="34" charset="0"/>
              </a:rPr>
              <a:t> Ibrahima Mbengue</a:t>
            </a:r>
            <a:r>
              <a:rPr lang="it-IT" sz="1400" dirty="0" smtClean="0">
                <a:latin typeface="Calibri" panose="020F0502020204030204" pitchFamily="34" charset="0"/>
              </a:rPr>
              <a:t> </a:t>
            </a:r>
          </a:p>
          <a:p>
            <a:pPr algn="r"/>
            <a:r>
              <a:rPr lang="it-IT" sz="1400" dirty="0" smtClean="0">
                <a:latin typeface="Calibri" panose="020F0502020204030204" pitchFamily="34" charset="0"/>
              </a:rPr>
              <a:t>IULM Library</a:t>
            </a:r>
          </a:p>
          <a:p>
            <a:pPr algn="r"/>
            <a:r>
              <a:rPr lang="it-IT" sz="1400" dirty="0" smtClean="0">
                <a:latin typeface="Calibri" panose="020F0502020204030204" pitchFamily="34" charset="0"/>
              </a:rPr>
              <a:t>Multimedia </a:t>
            </a:r>
            <a:r>
              <a:rPr lang="it-IT" sz="1400" dirty="0">
                <a:latin typeface="Calibri" panose="020F0502020204030204" pitchFamily="34" charset="0"/>
              </a:rPr>
              <a:t>S</a:t>
            </a:r>
            <a:r>
              <a:rPr lang="it-IT" sz="1400" dirty="0" smtClean="0">
                <a:latin typeface="Calibri" panose="020F0502020204030204" pitchFamily="34" charset="0"/>
              </a:rPr>
              <a:t>ervices</a:t>
            </a:r>
            <a:endParaRPr lang="it-IT" sz="1400" dirty="0">
              <a:latin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29372" y="5445224"/>
            <a:ext cx="3960440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it-IT" sz="1100" dirty="0" smtClean="0">
                <a:latin typeface="Calibri" panose="020F0502020204030204" pitchFamily="34" charset="0"/>
              </a:rPr>
              <a:t>Last update </a:t>
            </a:r>
            <a:r>
              <a:rPr lang="it-IT" sz="1100" dirty="0" err="1" smtClean="0">
                <a:latin typeface="Calibri" panose="020F0502020204030204" pitchFamily="34" charset="0"/>
              </a:rPr>
              <a:t>May</a:t>
            </a:r>
            <a:r>
              <a:rPr lang="it-IT" sz="1100" dirty="0" smtClean="0">
                <a:latin typeface="Calibri" panose="020F0502020204030204" pitchFamily="34" charset="0"/>
              </a:rPr>
              <a:t> 2020</a:t>
            </a:r>
            <a:endParaRPr lang="it-IT" sz="1100" dirty="0">
              <a:latin typeface="Calibri" panose="020F0502020204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56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339280" cy="476250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/>
              <a:t>7</a:t>
            </a:r>
            <a:endParaRPr lang="it-IT" sz="1200" b="1" dirty="0"/>
          </a:p>
        </p:txBody>
      </p:sp>
      <p:pic>
        <p:nvPicPr>
          <p:cNvPr id="14" name="Immagine 13" descr="Risultati immagini per iulm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179512" y="-2738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STARTING WITH IULM STYLE SHEET 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  DISPLAYING AND SAVING THE FILE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5752" y="2352600"/>
            <a:ext cx="216024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normAutofit fontScale="93258"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Assign a </a:t>
            </a:r>
            <a:r>
              <a:rPr lang="it-IT" sz="1600" dirty="0" err="1">
                <a:latin typeface="Calibri" panose="020F0502020204030204" pitchFamily="34" charset="0"/>
              </a:rPr>
              <a:t>name</a:t>
            </a:r>
            <a:r>
              <a:rPr lang="it-IT" sz="1600" dirty="0" smtClean="0">
                <a:latin typeface="Calibri" panose="020F0502020204030204" pitchFamily="34" charset="0"/>
              </a:rPr>
              <a:t> (</a:t>
            </a:r>
            <a:r>
              <a:rPr lang="it-IT" sz="1600" dirty="0" err="1" smtClean="0">
                <a:latin typeface="Calibri" panose="020F0502020204030204" pitchFamily="34" charset="0"/>
              </a:rPr>
              <a:t>Student</a:t>
            </a:r>
            <a:r>
              <a:rPr lang="it-IT" sz="1600" dirty="0" smtClean="0">
                <a:latin typeface="Calibri" panose="020F0502020204030204" pitchFamily="34" charset="0"/>
              </a:rPr>
              <a:t> ID </a:t>
            </a:r>
            <a:r>
              <a:rPr lang="it-IT" sz="1600" dirty="0" err="1" smtClean="0">
                <a:latin typeface="Calibri" panose="020F0502020204030204" pitchFamily="34" charset="0"/>
              </a:rPr>
              <a:t>Number</a:t>
            </a:r>
            <a:r>
              <a:rPr lang="it-IT" sz="1600" dirty="0" smtClean="0">
                <a:latin typeface="Calibri" panose="020F0502020204030204" pitchFamily="34" charset="0"/>
              </a:rPr>
              <a:t> - First Name Last Name)</a:t>
            </a:r>
            <a:r>
              <a:rPr lang="it-IT" sz="1600" dirty="0">
                <a:latin typeface="Calibri" panose="020F0502020204030204" pitchFamily="34" charset="0"/>
              </a:rPr>
              <a:t> to the new template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79512" y="1414517"/>
            <a:ext cx="216024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dirty="0" smtClean="0">
                <a:latin typeface="Calibri" panose="020F0502020204030204" pitchFamily="34" charset="0"/>
              </a:rPr>
              <a:t>Layout model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5"/>
          <a:srcRect t="-3089" r="8780" b="5222"/>
          <a:stretch/>
        </p:blipFill>
        <p:spPr bwMode="auto">
          <a:xfrm>
            <a:off x="2843808" y="1556792"/>
            <a:ext cx="5256584" cy="3439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Connettore 2 18"/>
          <p:cNvCxnSpPr/>
          <p:nvPr/>
        </p:nvCxnSpPr>
        <p:spPr bwMode="auto">
          <a:xfrm>
            <a:off x="2339752" y="1935947"/>
            <a:ext cx="504056" cy="2689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3290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7798E-6 L 0.125 -2.37798E-6 C 0.18108 -2.37798E-6 0.25 0.0458 0.25 0.08328 L 0.25 0.16655 " pathEditMode="relative" rAng="0" ptsTypes="FfFF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Risultati immagini per iulm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1259632" y="-27384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STARTING WITH IULM STYLE SHEET</a:t>
            </a:r>
          </a:p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OPENING AND SAVING THE FILE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" y="1826240"/>
            <a:ext cx="2466878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it-IT" sz="1600" dirty="0" smtClean="0">
                <a:latin typeface="Calibri" panose="020F0502020204030204" pitchFamily="34" charset="0"/>
              </a:rPr>
              <a:t>The </a:t>
            </a:r>
            <a:r>
              <a:rPr lang="it-IT" sz="1600" b="1" dirty="0" err="1" smtClean="0">
                <a:latin typeface="Calibri" panose="020F0502020204030204" pitchFamily="34" charset="0"/>
              </a:rPr>
              <a:t>Navigation</a:t>
            </a:r>
            <a:r>
              <a:rPr lang="it-IT" sz="1600" b="1" dirty="0" smtClean="0">
                <a:latin typeface="Calibri" panose="020F0502020204030204" pitchFamily="34" charset="0"/>
              </a:rPr>
              <a:t> Pane l</a:t>
            </a:r>
            <a:r>
              <a:rPr lang="en-US" sz="1600" dirty="0" err="1" smtClean="0"/>
              <a:t>ets</a:t>
            </a:r>
            <a:r>
              <a:rPr lang="en-US" sz="1600" dirty="0"/>
              <a:t> you navigate </a:t>
            </a:r>
            <a:r>
              <a:rPr lang="en-US" sz="1600" dirty="0" smtClean="0"/>
              <a:t>through </a:t>
            </a:r>
            <a:r>
              <a:rPr lang="en-US" sz="1600" dirty="0"/>
              <a:t>your </a:t>
            </a:r>
            <a:r>
              <a:rPr lang="en-US" sz="1600" dirty="0" smtClean="0"/>
              <a:t>document </a:t>
            </a:r>
            <a:r>
              <a:rPr lang="it-IT" sz="1600" dirty="0" err="1" smtClean="0">
                <a:latin typeface="Calibri" panose="020F0502020204030204" pitchFamily="34" charset="0"/>
              </a:rPr>
              <a:t>without</a:t>
            </a:r>
            <a:r>
              <a:rPr lang="it-IT" sz="1600" dirty="0" smtClean="0">
                <a:latin typeface="Calibri" panose="020F0502020204030204" pitchFamily="34" charset="0"/>
              </a:rPr>
              <a:t> scrolling 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79512" y="4009965"/>
            <a:ext cx="201622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1600" dirty="0"/>
              <a:t>click the </a:t>
            </a:r>
            <a:r>
              <a:rPr lang="en-US" sz="1600" b="1" dirty="0" smtClean="0"/>
              <a:t>View </a:t>
            </a:r>
            <a:r>
              <a:rPr lang="en-US" sz="1600" dirty="0"/>
              <a:t>tab in the </a:t>
            </a:r>
            <a:r>
              <a:rPr lang="en-US" sz="1600" dirty="0" smtClean="0"/>
              <a:t>Ribbon Bar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5"/>
          <a:srcRect t="2633" r="14834" b="5886"/>
          <a:stretch/>
        </p:blipFill>
        <p:spPr bwMode="auto">
          <a:xfrm>
            <a:off x="2600104" y="1916832"/>
            <a:ext cx="5212256" cy="3147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2600104" y="2098450"/>
            <a:ext cx="603744" cy="826494"/>
            <a:chOff x="3524282" y="1844968"/>
            <a:chExt cx="603744" cy="826494"/>
          </a:xfrm>
        </p:grpSpPr>
        <p:sp>
          <p:nvSpPr>
            <p:cNvPr id="20" name="Ovale 19"/>
            <p:cNvSpPr/>
            <p:nvPr/>
          </p:nvSpPr>
          <p:spPr bwMode="auto">
            <a:xfrm>
              <a:off x="3524282" y="1844968"/>
              <a:ext cx="603744" cy="322048"/>
            </a:xfrm>
            <a:prstGeom prst="ellips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Connettore 2 20"/>
            <p:cNvCxnSpPr/>
            <p:nvPr/>
          </p:nvCxnSpPr>
          <p:spPr bwMode="auto">
            <a:xfrm>
              <a:off x="3770834" y="2167016"/>
              <a:ext cx="24591" cy="5044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Ovale 18"/>
          <p:cNvSpPr/>
          <p:nvPr/>
        </p:nvSpPr>
        <p:spPr bwMode="auto">
          <a:xfrm>
            <a:off x="4895590" y="1889598"/>
            <a:ext cx="504056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24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4226" y="1101271"/>
            <a:ext cx="5551205" cy="4537296"/>
            <a:chOff x="2134226" y="1101271"/>
            <a:chExt cx="5551205" cy="4537296"/>
          </a:xfrm>
        </p:grpSpPr>
        <p:pic>
          <p:nvPicPr>
            <p:cNvPr id="11" name="Picture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" b="53632"/>
            <a:stretch>
              <a:fillRect/>
            </a:stretch>
          </p:blipFill>
          <p:spPr bwMode="auto">
            <a:xfrm>
              <a:off x="2134226" y="1101271"/>
              <a:ext cx="5372100" cy="140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661" y="2605172"/>
              <a:ext cx="5398770" cy="30333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1259632" y="-9939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STARTING WITH IULM STYLE SHEET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DISPLAYING HEADING STYLES AND PARAGRAPHS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79512" y="1826240"/>
            <a:ext cx="2016224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normAutofit fontScale="90595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1600" dirty="0" smtClean="0">
                <a:latin typeface="Calibri" panose="020F0502020204030204" pitchFamily="34" charset="0"/>
              </a:rPr>
              <a:t>The </a:t>
            </a:r>
            <a:r>
              <a:rPr lang="en-US" sz="1600" b="1" dirty="0">
                <a:latin typeface="Calibri" panose="020F0502020204030204" pitchFamily="34" charset="0"/>
              </a:rPr>
              <a:t>Style group </a:t>
            </a:r>
            <a:r>
              <a:rPr lang="en-US" sz="1600" dirty="0">
                <a:latin typeface="Calibri" panose="020F0502020204030204" pitchFamily="34" charset="0"/>
              </a:rPr>
              <a:t>on the </a:t>
            </a:r>
            <a:r>
              <a:rPr lang="en-US" sz="1600" b="1" dirty="0">
                <a:latin typeface="Calibri" panose="020F0502020204030204" pitchFamily="34" charset="0"/>
              </a:rPr>
              <a:t>Home </a:t>
            </a:r>
            <a:r>
              <a:rPr lang="en-US" sz="1600" b="1" dirty="0" smtClean="0">
                <a:latin typeface="Calibri" panose="020F0502020204030204" pitchFamily="34" charset="0"/>
              </a:rPr>
              <a:t>tab </a:t>
            </a:r>
            <a:r>
              <a:rPr lang="it-IT" sz="1600" dirty="0" smtClean="0">
                <a:latin typeface="Calibri" panose="020F0502020204030204" pitchFamily="34" charset="0"/>
              </a:rPr>
              <a:t>(right side of the screen) </a:t>
            </a:r>
            <a:r>
              <a:rPr lang="it-IT" sz="1600" dirty="0" err="1" smtClean="0">
                <a:latin typeface="Calibri" panose="020F0502020204030204" pitchFamily="34" charset="0"/>
              </a:rPr>
              <a:t>allows</a:t>
            </a:r>
            <a:r>
              <a:rPr lang="it-IT" sz="1600" dirty="0" smtClean="0">
                <a:latin typeface="Calibri" panose="020F0502020204030204" pitchFamily="34" charset="0"/>
              </a:rPr>
              <a:t> you to start editing or creating styles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6588224" y="3820758"/>
            <a:ext cx="1008112" cy="472338"/>
          </a:xfrm>
          <a:prstGeom prst="ellipse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156175" y="1484784"/>
            <a:ext cx="1529255" cy="2326473"/>
            <a:chOff x="6736391" y="1664804"/>
            <a:chExt cx="1529255" cy="2326473"/>
          </a:xfrm>
        </p:grpSpPr>
        <p:sp>
          <p:nvSpPr>
            <p:cNvPr id="18" name="Ovale 17"/>
            <p:cNvSpPr/>
            <p:nvPr/>
          </p:nvSpPr>
          <p:spPr bwMode="auto">
            <a:xfrm>
              <a:off x="6736391" y="1664804"/>
              <a:ext cx="1529255" cy="1023012"/>
            </a:xfrm>
            <a:prstGeom prst="ellips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Connettore 2 18"/>
            <p:cNvCxnSpPr/>
            <p:nvPr/>
          </p:nvCxnSpPr>
          <p:spPr bwMode="auto">
            <a:xfrm>
              <a:off x="7600488" y="2687816"/>
              <a:ext cx="0" cy="130346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39036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3006" r="482" b="53632"/>
          <a:stretch/>
        </p:blipFill>
        <p:spPr bwMode="auto">
          <a:xfrm>
            <a:off x="3851920" y="1196752"/>
            <a:ext cx="5184576" cy="131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1259632" y="4462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STYLES CUSTOMIZATION AND APPLICATION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79511" y="1124744"/>
            <a:ext cx="3672407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it-IT" sz="1600" dirty="0" smtClean="0"/>
              <a:t>Each style has a name, for example: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 err="1"/>
              <a:t>Titles</a:t>
            </a:r>
            <a:r>
              <a:rPr lang="it-IT" sz="1600" dirty="0" smtClean="0"/>
              <a:t> </a:t>
            </a:r>
            <a:r>
              <a:rPr lang="it-IT" sz="1600" dirty="0" err="1" smtClean="0"/>
              <a:t>introd</a:t>
            </a:r>
            <a:r>
              <a:rPr lang="it-IT" sz="1600" dirty="0" smtClean="0"/>
              <a:t>/</a:t>
            </a:r>
            <a:r>
              <a:rPr lang="it-IT" sz="1600" dirty="0" err="1" smtClean="0"/>
              <a:t>conclu</a:t>
            </a:r>
            <a:r>
              <a:rPr lang="it-IT" sz="1600" dirty="0" smtClean="0"/>
              <a:t>/</a:t>
            </a:r>
            <a:r>
              <a:rPr lang="it-IT" sz="1600" dirty="0" err="1" smtClean="0"/>
              <a:t>bibliogr</a:t>
            </a:r>
            <a:r>
              <a:rPr lang="it-IT" sz="1600" dirty="0" smtClean="0"/>
              <a:t>/</a:t>
            </a:r>
            <a:r>
              <a:rPr lang="it-IT" sz="1600" dirty="0" err="1" smtClean="0"/>
              <a:t>acknow</a:t>
            </a:r>
            <a:r>
              <a:rPr lang="it-IT" sz="1600" dirty="0" smtClean="0"/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/>
              <a:t>Title 1;</a:t>
            </a:r>
            <a:r>
              <a:rPr lang="it-IT" sz="1600" dirty="0" smtClean="0"/>
              <a:t> Main chapter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/>
              <a:t>Title 2; paragraph level</a:t>
            </a:r>
            <a:r>
              <a:rPr lang="it-IT" sz="1600" dirty="0" smtClean="0"/>
              <a:t> 2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/>
              <a:t>Title 3; paragraph level</a:t>
            </a:r>
            <a:r>
              <a:rPr lang="it-IT" sz="1600" dirty="0" smtClean="0"/>
              <a:t> 3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/>
              <a:t>Title 4; paragraph level</a:t>
            </a:r>
            <a:r>
              <a:rPr lang="it-IT" sz="1600" dirty="0" smtClean="0"/>
              <a:t> 4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 err="1" smtClean="0"/>
              <a:t>Thesis</a:t>
            </a:r>
            <a:r>
              <a:rPr lang="it-IT" sz="1600" dirty="0" smtClean="0"/>
              <a:t> body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 err="1" smtClean="0"/>
              <a:t>Caption</a:t>
            </a:r>
            <a:r>
              <a:rPr lang="it-IT" sz="1600" dirty="0" smtClean="0"/>
              <a:t>; Figure </a:t>
            </a:r>
            <a:r>
              <a:rPr lang="it-IT" sz="1600" dirty="0" err="1" smtClean="0"/>
              <a:t>Caption</a:t>
            </a:r>
            <a:endParaRPr lang="it-IT" sz="1600" dirty="0" smtClean="0"/>
          </a:p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 smtClean="0"/>
              <a:t>Figure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2" t="4897"/>
          <a:stretch/>
        </p:blipFill>
        <p:spPr bwMode="auto">
          <a:xfrm>
            <a:off x="5364088" y="2632382"/>
            <a:ext cx="2808312" cy="2884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o 4"/>
          <p:cNvGrpSpPr/>
          <p:nvPr/>
        </p:nvGrpSpPr>
        <p:grpSpPr>
          <a:xfrm>
            <a:off x="6854262" y="1556791"/>
            <a:ext cx="2182234" cy="2736305"/>
            <a:chOff x="6854262" y="1556791"/>
            <a:chExt cx="2182234" cy="2736305"/>
          </a:xfrm>
        </p:grpSpPr>
        <p:sp>
          <p:nvSpPr>
            <p:cNvPr id="18" name="Ovale 17"/>
            <p:cNvSpPr/>
            <p:nvPr/>
          </p:nvSpPr>
          <p:spPr bwMode="auto">
            <a:xfrm>
              <a:off x="8028384" y="1556791"/>
              <a:ext cx="1008112" cy="782587"/>
            </a:xfrm>
            <a:prstGeom prst="ellips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Connettore 2 18"/>
            <p:cNvCxnSpPr/>
            <p:nvPr/>
          </p:nvCxnSpPr>
          <p:spPr bwMode="auto">
            <a:xfrm flipH="1">
              <a:off x="7740352" y="2367960"/>
              <a:ext cx="648072" cy="12146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Ovale 10"/>
            <p:cNvSpPr/>
            <p:nvPr/>
          </p:nvSpPr>
          <p:spPr>
            <a:xfrm>
              <a:off x="6854262" y="3592096"/>
              <a:ext cx="1296144" cy="701000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8212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 rotWithShape="1">
          <a:blip r:embed="rId3"/>
          <a:srcRect l="17584" t="7240" r="23265" b="5730"/>
          <a:stretch/>
        </p:blipFill>
        <p:spPr bwMode="auto">
          <a:xfrm>
            <a:off x="2915817" y="1433152"/>
            <a:ext cx="3240359" cy="3940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7" t="869" r="20" b="6136"/>
          <a:stretch/>
        </p:blipFill>
        <p:spPr bwMode="auto">
          <a:xfrm>
            <a:off x="6300192" y="1441065"/>
            <a:ext cx="2160240" cy="3932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339280" cy="476250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/>
              <a:t>7</a:t>
            </a:r>
            <a:endParaRPr lang="it-IT" sz="1200" b="1" dirty="0"/>
          </a:p>
        </p:txBody>
      </p:sp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1259632" y="4462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STYLES CUSTOMIZATION </a:t>
            </a:r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AND APPLICATION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3635896" y="2740177"/>
            <a:ext cx="4608512" cy="2200991"/>
            <a:chOff x="3635896" y="2740177"/>
            <a:chExt cx="4608512" cy="2200991"/>
          </a:xfrm>
        </p:grpSpPr>
        <p:sp>
          <p:nvSpPr>
            <p:cNvPr id="19" name="Ovale 18"/>
            <p:cNvSpPr/>
            <p:nvPr/>
          </p:nvSpPr>
          <p:spPr>
            <a:xfrm>
              <a:off x="6553200" y="2740177"/>
              <a:ext cx="1691208" cy="920528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cxnSp>
          <p:nvCxnSpPr>
            <p:cNvPr id="20" name="Connettore 2 19"/>
            <p:cNvCxnSpPr/>
            <p:nvPr/>
          </p:nvCxnSpPr>
          <p:spPr>
            <a:xfrm flipH="1">
              <a:off x="3635896" y="3604274"/>
              <a:ext cx="3336236" cy="1336894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tangolo 16"/>
          <p:cNvSpPr/>
          <p:nvPr/>
        </p:nvSpPr>
        <p:spPr>
          <a:xfrm>
            <a:off x="179512" y="1844824"/>
            <a:ext cx="2664296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l"/>
            <a:r>
              <a:rPr lang="it-IT" sz="1600" dirty="0"/>
              <a:t>To </a:t>
            </a:r>
            <a:r>
              <a:rPr lang="it-IT" sz="1600" b="1" dirty="0" err="1" smtClean="0"/>
              <a:t>modify</a:t>
            </a:r>
            <a:r>
              <a:rPr lang="it-IT" sz="1600" dirty="0" smtClean="0"/>
              <a:t> </a:t>
            </a:r>
            <a:r>
              <a:rPr lang="it-IT" sz="1600" dirty="0"/>
              <a:t>indents, paragraph spacing and other attributes, </a:t>
            </a:r>
            <a:r>
              <a:rPr lang="it-IT" sz="1600" dirty="0" err="1" smtClean="0"/>
              <a:t>choose</a:t>
            </a:r>
            <a:r>
              <a:rPr lang="it-IT" sz="1600" dirty="0" smtClean="0"/>
              <a:t> Format popup </a:t>
            </a:r>
            <a:r>
              <a:rPr lang="it-IT" sz="1600" dirty="0"/>
              <a:t>menu</a:t>
            </a:r>
            <a:r>
              <a:rPr lang="it-IT" sz="1600" b="1" dirty="0"/>
              <a:t> </a:t>
            </a:r>
            <a:r>
              <a:rPr lang="it-IT" sz="1600" dirty="0" smtClean="0"/>
              <a:t>and click the </a:t>
            </a:r>
            <a:r>
              <a:rPr lang="it-IT" sz="1600" dirty="0" err="1" smtClean="0"/>
              <a:t>name</a:t>
            </a:r>
            <a:r>
              <a:rPr lang="it-IT" sz="1600" dirty="0" smtClean="0"/>
              <a:t> of </a:t>
            </a:r>
            <a:r>
              <a:rPr lang="it-IT" sz="1600" dirty="0" err="1" smtClean="0"/>
              <a:t>desired</a:t>
            </a:r>
            <a:r>
              <a:rPr lang="it-IT" sz="1600" dirty="0" smtClean="0"/>
              <a:t> style, </a:t>
            </a:r>
            <a:r>
              <a:rPr lang="it-IT" sz="1600" dirty="0"/>
              <a:t>use the</a:t>
            </a:r>
            <a:r>
              <a:rPr lang="it-IT" sz="1600" b="1" dirty="0"/>
              <a:t> pop-up menu to</a:t>
            </a:r>
            <a:r>
              <a:rPr lang="it-IT" sz="1600" dirty="0"/>
              <a:t> select the options, </a:t>
            </a:r>
            <a:r>
              <a:rPr lang="it-IT" sz="1600" dirty="0" err="1"/>
              <a:t>then</a:t>
            </a:r>
            <a:r>
              <a:rPr lang="it-IT" sz="1600" dirty="0"/>
              <a:t> </a:t>
            </a:r>
            <a:r>
              <a:rPr lang="it-IT" sz="1600" dirty="0" smtClean="0"/>
              <a:t>click </a:t>
            </a:r>
            <a:r>
              <a:rPr lang="it-IT" sz="1600" b="1" dirty="0"/>
              <a:t>OK</a:t>
            </a:r>
            <a:r>
              <a:rPr lang="it-IT" sz="1600" dirty="0"/>
              <a:t>.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8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/>
          <p:nvPr/>
        </p:nvPicPr>
        <p:blipFill rotWithShape="1">
          <a:blip r:embed="rId3"/>
          <a:srcRect l="39622" t="37359" r="39901" b="44660"/>
          <a:stretch/>
        </p:blipFill>
        <p:spPr bwMode="auto">
          <a:xfrm>
            <a:off x="7092280" y="4941168"/>
            <a:ext cx="1493534" cy="804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4"/>
          <a:srcRect t="-290" r="18088" b="14840"/>
          <a:stretch/>
        </p:blipFill>
        <p:spPr bwMode="auto">
          <a:xfrm>
            <a:off x="3606244" y="1556791"/>
            <a:ext cx="4494148" cy="2989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339280" cy="476250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/>
              <a:t>7</a:t>
            </a:r>
            <a:endParaRPr lang="it-IT" sz="1200" b="1" dirty="0"/>
          </a:p>
        </p:txBody>
      </p:sp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e 10"/>
          <p:cNvSpPr/>
          <p:nvPr/>
        </p:nvSpPr>
        <p:spPr>
          <a:xfrm>
            <a:off x="1764830" y="3717032"/>
            <a:ext cx="720080" cy="21602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259632" y="44624"/>
            <a:ext cx="6840760" cy="707886"/>
          </a:xfrm>
          <a:prstGeom prst="rect">
            <a:avLst/>
          </a:prstGeom>
        </p:spPr>
        <p:txBody>
          <a:bodyPr wrap="square">
            <a:normAutofit fontScale="92857"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INSERT OR TO MODIFY INDEX/TABLE OF CONTENTS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THESIS TABLE OF CONTENTS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91370" y="996653"/>
            <a:ext cx="3059198" cy="3046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l"/>
            <a:r>
              <a:rPr lang="it-IT" sz="1600" dirty="0" smtClean="0">
                <a:latin typeface="Calibri" pitchFamily="34" charset="0"/>
                <a:cs typeface="Calibri" pitchFamily="34" charset="0"/>
              </a:rPr>
              <a:t>You can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insert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an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automatic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table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contents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according to the previous procedure (customization - application styles). Perform the following operations: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Place the cursor under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Index/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Table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contents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Click the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References tab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Then on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Table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contents</a:t>
            </a:r>
            <a:endParaRPr lang="it-IT" sz="1600" b="1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C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hoose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Insert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Table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contents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then define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desired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format,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layers and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options.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869160"/>
            <a:ext cx="619268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rmAutofit fontScale="99310"/>
          </a:bodyPr>
          <a:lstStyle/>
          <a:p>
            <a:pPr algn="l"/>
            <a:r>
              <a:rPr lang="it-IT" sz="1600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further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details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: Updating Table of Contents &gt; In the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Table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of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Contents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group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of the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References</a:t>
            </a:r>
            <a:r>
              <a:rPr lang="it-IT" sz="1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tab click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Refresh Table of Contents then Refresh Page Numbers or Full Table of Contents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Notched Right Arrow 14"/>
          <p:cNvSpPr/>
          <p:nvPr/>
        </p:nvSpPr>
        <p:spPr bwMode="auto">
          <a:xfrm>
            <a:off x="6660232" y="5373216"/>
            <a:ext cx="216024" cy="144016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553200" y="2924944"/>
            <a:ext cx="2411288" cy="432048"/>
            <a:chOff x="6760840" y="2708920"/>
            <a:chExt cx="2016224" cy="432048"/>
          </a:xfrm>
        </p:grpSpPr>
        <p:cxnSp>
          <p:nvCxnSpPr>
            <p:cNvPr id="5" name="Connettore 1 4"/>
            <p:cNvCxnSpPr/>
            <p:nvPr/>
          </p:nvCxnSpPr>
          <p:spPr bwMode="auto">
            <a:xfrm>
              <a:off x="6760840" y="2924944"/>
              <a:ext cx="169959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Ovale 15"/>
            <p:cNvSpPr/>
            <p:nvPr/>
          </p:nvSpPr>
          <p:spPr bwMode="auto">
            <a:xfrm>
              <a:off x="8460432" y="2708920"/>
              <a:ext cx="316632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4860032" y="855876"/>
            <a:ext cx="360040" cy="844932"/>
            <a:chOff x="5076056" y="855876"/>
            <a:chExt cx="360040" cy="556900"/>
          </a:xfrm>
        </p:grpSpPr>
        <p:sp>
          <p:nvSpPr>
            <p:cNvPr id="27" name="Ovale 26"/>
            <p:cNvSpPr/>
            <p:nvPr/>
          </p:nvSpPr>
          <p:spPr bwMode="auto">
            <a:xfrm>
              <a:off x="5076056" y="855876"/>
              <a:ext cx="360040" cy="36489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  <p:cxnSp>
          <p:nvCxnSpPr>
            <p:cNvPr id="31" name="Connettore 1 30"/>
            <p:cNvCxnSpPr/>
            <p:nvPr/>
          </p:nvCxnSpPr>
          <p:spPr bwMode="auto">
            <a:xfrm>
              <a:off x="5220072" y="1220769"/>
              <a:ext cx="0" cy="19200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76" name="Gruppo 3075"/>
          <p:cNvGrpSpPr/>
          <p:nvPr/>
        </p:nvGrpSpPr>
        <p:grpSpPr>
          <a:xfrm>
            <a:off x="3535288" y="836712"/>
            <a:ext cx="316632" cy="968642"/>
            <a:chOff x="3956000" y="836712"/>
            <a:chExt cx="316632" cy="968642"/>
          </a:xfrm>
        </p:grpSpPr>
        <p:sp>
          <p:nvSpPr>
            <p:cNvPr id="34" name="Ovale 33"/>
            <p:cNvSpPr/>
            <p:nvPr/>
          </p:nvSpPr>
          <p:spPr bwMode="auto">
            <a:xfrm>
              <a:off x="3956000" y="836712"/>
              <a:ext cx="316632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  <p:cxnSp>
          <p:nvCxnSpPr>
            <p:cNvPr id="35" name="Connettore 1 34"/>
            <p:cNvCxnSpPr/>
            <p:nvPr/>
          </p:nvCxnSpPr>
          <p:spPr bwMode="auto">
            <a:xfrm>
              <a:off x="4139952" y="1237061"/>
              <a:ext cx="20422" cy="56829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uppo 38"/>
          <p:cNvGrpSpPr/>
          <p:nvPr/>
        </p:nvGrpSpPr>
        <p:grpSpPr>
          <a:xfrm>
            <a:off x="3635896" y="3068960"/>
            <a:ext cx="316632" cy="1080120"/>
            <a:chOff x="3984600" y="836712"/>
            <a:chExt cx="316632" cy="1080120"/>
          </a:xfrm>
        </p:grpSpPr>
        <p:sp>
          <p:nvSpPr>
            <p:cNvPr id="40" name="Ovale 39"/>
            <p:cNvSpPr/>
            <p:nvPr/>
          </p:nvSpPr>
          <p:spPr bwMode="auto">
            <a:xfrm>
              <a:off x="3984600" y="836712"/>
              <a:ext cx="316632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cxnSp>
          <p:nvCxnSpPr>
            <p:cNvPr id="41" name="Connettore 1 40"/>
            <p:cNvCxnSpPr/>
            <p:nvPr/>
          </p:nvCxnSpPr>
          <p:spPr bwMode="auto">
            <a:xfrm>
              <a:off x="4139952" y="1237061"/>
              <a:ext cx="0" cy="6797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CasellaDiTesto 23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6876256" y="4725147"/>
            <a:ext cx="1898895" cy="111612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86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Risultati immagini per iulm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59632" y="44624"/>
            <a:ext cx="7200800" cy="1015663"/>
          </a:xfrm>
          <a:prstGeom prst="rect">
            <a:avLst/>
          </a:prstGeom>
        </p:spPr>
        <p:txBody>
          <a:bodyPr wrap="square">
            <a:normAutofit fontScale="95431"/>
          </a:bodyPr>
          <a:lstStyle/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INSERT OR TO MODIFY INDEX/TABLE OF CONTENTS</a:t>
            </a:r>
          </a:p>
          <a:p>
            <a:pPr defTabSz="514350" eaLnBrk="0" hangingPunct="0"/>
            <a:r>
              <a:rPr lang="it-IT" sz="17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INDEX (EX.: GLOSSARY FOR THE SCIENTIFIC TRANSLATION COURSE)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899592" y="1355284"/>
            <a:ext cx="2736304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l"/>
            <a:r>
              <a:rPr lang="it-IT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analytical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contains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the list of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relevant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words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recur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in the text, with the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corresponding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page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number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This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very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useful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in the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context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degree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courses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Interpreting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communication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Specialised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translation and conference interpreting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5"/>
          <a:srcRect l="36493" t="19931" r="26996" b="5944"/>
          <a:stretch/>
        </p:blipFill>
        <p:spPr bwMode="auto">
          <a:xfrm>
            <a:off x="4644008" y="1355284"/>
            <a:ext cx="3384376" cy="4017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Notched Right Arrow 8"/>
          <p:cNvSpPr/>
          <p:nvPr/>
        </p:nvSpPr>
        <p:spPr bwMode="auto">
          <a:xfrm>
            <a:off x="3743908" y="2420888"/>
            <a:ext cx="684076" cy="232574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86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 rotWithShape="1">
          <a:blip r:embed="rId3"/>
          <a:srcRect l="10746" t="1158" r="18252" b="61531"/>
          <a:stretch/>
        </p:blipFill>
        <p:spPr bwMode="auto">
          <a:xfrm>
            <a:off x="4167738" y="1412776"/>
            <a:ext cx="4292694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59632" y="-27384"/>
            <a:ext cx="7200800" cy="707886"/>
          </a:xfrm>
          <a:prstGeom prst="rect">
            <a:avLst/>
          </a:prstGeom>
        </p:spPr>
        <p:txBody>
          <a:bodyPr wrap="square">
            <a:normAutofit fontScale="92685"/>
          </a:bodyPr>
          <a:lstStyle/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INSERT OR TO MODIFY INDEX/TABLE OF CONTENTS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ANALYTICAL  INDEX</a:t>
            </a:r>
          </a:p>
        </p:txBody>
      </p:sp>
      <p:sp>
        <p:nvSpPr>
          <p:cNvPr id="13" name="Notched Right Arrow 14"/>
          <p:cNvSpPr/>
          <p:nvPr/>
        </p:nvSpPr>
        <p:spPr bwMode="auto">
          <a:xfrm rot="5400000">
            <a:off x="1804771" y="1255266"/>
            <a:ext cx="180021" cy="134998"/>
          </a:xfrm>
          <a:prstGeom prst="notchedRightArrow">
            <a:avLst>
              <a:gd name="adj1" fmla="val 50000"/>
              <a:gd name="adj2" fmla="val 26033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182" y="1483142"/>
            <a:ext cx="3059198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in the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Index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group of the References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tab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click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Mark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Entry 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or Mark All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for all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similar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entries;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Type or edit the customizable item then enter a secondary or cross entry according to your needs;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7848" y="4240501"/>
            <a:ext cx="2982682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Place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on the page where you want to insert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the index;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Click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Insert Index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and follow the guided procedure (next options)</a:t>
            </a:r>
            <a:endParaRPr lang="it-IT" sz="1600" dirty="0"/>
          </a:p>
        </p:txBody>
      </p:sp>
      <p:sp>
        <p:nvSpPr>
          <p:cNvPr id="15" name="Freccia a destra 14"/>
          <p:cNvSpPr/>
          <p:nvPr/>
        </p:nvSpPr>
        <p:spPr bwMode="auto">
          <a:xfrm>
            <a:off x="3491880" y="2708920"/>
            <a:ext cx="648072" cy="28803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ccia a destra 18"/>
          <p:cNvSpPr/>
          <p:nvPr/>
        </p:nvSpPr>
        <p:spPr bwMode="auto">
          <a:xfrm>
            <a:off x="3382698" y="5004424"/>
            <a:ext cx="648072" cy="28803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" name="Picture 28"/>
          <p:cNvPicPr/>
          <p:nvPr/>
        </p:nvPicPr>
        <p:blipFill rotWithShape="1">
          <a:blip r:embed="rId6"/>
          <a:srcRect l="30782" t="45759" r="46569" b="5860"/>
          <a:stretch/>
        </p:blipFill>
        <p:spPr bwMode="auto">
          <a:xfrm>
            <a:off x="4608004" y="3247392"/>
            <a:ext cx="1221740" cy="1467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7"/>
          <a:srcRect l="29146" t="28381" r="30313" b="5586"/>
          <a:stretch/>
        </p:blipFill>
        <p:spPr bwMode="auto">
          <a:xfrm>
            <a:off x="5942199" y="3439239"/>
            <a:ext cx="2518233" cy="2114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4860032" y="1532723"/>
            <a:ext cx="432048" cy="202552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6598474" y="1735275"/>
            <a:ext cx="432047" cy="397580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32" name="Connettore 2 31"/>
          <p:cNvCxnSpPr/>
          <p:nvPr/>
        </p:nvCxnSpPr>
        <p:spPr bwMode="auto">
          <a:xfrm flipH="1">
            <a:off x="5957854" y="2124327"/>
            <a:ext cx="798679" cy="4807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5292081" y="2444883"/>
            <a:ext cx="637988" cy="397580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37" name="Connettore 2 31"/>
          <p:cNvCxnSpPr/>
          <p:nvPr/>
        </p:nvCxnSpPr>
        <p:spPr bwMode="auto">
          <a:xfrm>
            <a:off x="5292080" y="1658781"/>
            <a:ext cx="1306393" cy="2871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Connettore 2 31"/>
          <p:cNvCxnSpPr>
            <a:stCxn id="35" idx="4"/>
          </p:cNvCxnSpPr>
          <p:nvPr/>
        </p:nvCxnSpPr>
        <p:spPr bwMode="auto">
          <a:xfrm flipH="1">
            <a:off x="5323576" y="2842463"/>
            <a:ext cx="287499" cy="4425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6948264" y="1628800"/>
            <a:ext cx="446145" cy="241984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5957854" y="3391460"/>
            <a:ext cx="1998522" cy="1794796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47" name="Connettore 2 31"/>
          <p:cNvCxnSpPr>
            <a:endCxn id="46" idx="0"/>
          </p:cNvCxnSpPr>
          <p:nvPr/>
        </p:nvCxnSpPr>
        <p:spPr bwMode="auto">
          <a:xfrm flipH="1">
            <a:off x="6957115" y="1934065"/>
            <a:ext cx="201516" cy="14573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6444653"/>
      </p:ext>
    </p:extLst>
  </p:cSld>
  <p:clrMapOvr>
    <a:masterClrMapping/>
  </p:clrMapOvr>
  <p:transition spd="med" advClick="0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27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3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40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49" presetID="2" presetClass="entr" presetSubtype="8" accel="2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1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2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90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95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0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0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1500"/>
                                </p:stCondLst>
                                <p:childTnLst>
                                  <p:par>
                                    <p:cTn id="6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6" dur="2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3500"/>
                                </p:stCondLst>
                                <p:childTnLst>
                                  <p:par>
                                    <p:cTn id="68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500"/>
                                </p:stCondLst>
                                <p:childTnLst>
                                  <p:par>
                                    <p:cTn id="7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5" grpId="0" animBg="1"/>
          <p:bldP spid="45" grpId="0" animBg="1"/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27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3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40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49" presetID="2" presetClass="entr" presetSubtype="8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90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95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0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0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1500"/>
                                </p:stCondLst>
                                <p:childTnLst>
                                  <p:par>
                                    <p:cTn id="6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6" dur="2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3500"/>
                                </p:stCondLst>
                                <p:childTnLst>
                                  <p:par>
                                    <p:cTn id="68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500"/>
                                </p:stCondLst>
                                <p:childTnLst>
                                  <p:par>
                                    <p:cTn id="7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5" grpId="0" animBg="1"/>
          <p:bldP spid="45" grpId="0" animBg="1"/>
          <p:bldP spid="46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2029" r="15119" b="62327"/>
          <a:stretch/>
        </p:blipFill>
        <p:spPr bwMode="auto">
          <a:xfrm>
            <a:off x="3903618" y="3928242"/>
            <a:ext cx="3836734" cy="1731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4"/>
          <a:srcRect l="21341" r="21305" b="5031"/>
          <a:stretch/>
        </p:blipFill>
        <p:spPr bwMode="auto">
          <a:xfrm>
            <a:off x="4111265" y="980124"/>
            <a:ext cx="3096344" cy="2882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93296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59632" y="-27384"/>
            <a:ext cx="7200800" cy="7078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514350" eaLnBrk="0" hangingPunct="0"/>
            <a:r>
              <a:rPr lang="it-IT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INSERT OR TO MODIFY INDEX/TABLE OF CONTENTS</a:t>
            </a:r>
          </a:p>
          <a:p>
            <a:pPr defTabSz="514350" eaLnBrk="0" hangingPunct="0"/>
            <a:r>
              <a:rPr lang="it-IT" sz="19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ANALYTICAL  </a:t>
            </a:r>
            <a:r>
              <a:rPr lang="it-IT" sz="19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INDEX</a:t>
            </a:r>
          </a:p>
          <a:p>
            <a:pPr defTabSz="514350" eaLnBrk="0" hangingPunct="0"/>
            <a:r>
              <a:rPr lang="it-IT" sz="19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(Second Index)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5444" y="2420888"/>
            <a:ext cx="3059198" cy="3785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rmAutofit fontScale="98333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it-IT" sz="1500" dirty="0" smtClean="0">
                <a:latin typeface="Calibri" panose="020F0502020204030204" pitchFamily="34" charset="0"/>
              </a:rPr>
              <a:t>Select the </a:t>
            </a:r>
            <a:r>
              <a:rPr lang="it-IT" sz="1500" b="1" dirty="0" smtClean="0">
                <a:latin typeface="Calibri" panose="020F0502020204030204" pitchFamily="34" charset="0"/>
              </a:rPr>
              <a:t>words</a:t>
            </a:r>
            <a:r>
              <a:rPr lang="it-IT" sz="1500" dirty="0" smtClean="0">
                <a:latin typeface="Calibri" panose="020F0502020204030204" pitchFamily="34" charset="0"/>
              </a:rPr>
              <a:t> and click</a:t>
            </a:r>
            <a:r>
              <a:rPr lang="it-IT" sz="1500" dirty="0">
                <a:latin typeface="Calibri" panose="020F0502020204030204" pitchFamily="34" charset="0"/>
              </a:rPr>
              <a:t> </a:t>
            </a:r>
            <a:r>
              <a:rPr lang="it-IT" sz="1500" dirty="0" smtClean="0">
                <a:latin typeface="Calibri" panose="020F0502020204030204" pitchFamily="34" charset="0"/>
              </a:rPr>
              <a:t>on </a:t>
            </a:r>
            <a:r>
              <a:rPr lang="it-IT" sz="1500" b="1" dirty="0" err="1" smtClean="0">
                <a:latin typeface="Calibri" panose="020F0502020204030204" pitchFamily="34" charset="0"/>
              </a:rPr>
              <a:t>References</a:t>
            </a:r>
            <a:r>
              <a:rPr lang="it-IT" sz="1500" b="1" dirty="0" smtClean="0">
                <a:latin typeface="Calibri" panose="020F0502020204030204" pitchFamily="34" charset="0"/>
              </a:rPr>
              <a:t> </a:t>
            </a:r>
            <a:r>
              <a:rPr lang="it-IT" sz="1500" b="1" dirty="0" err="1" smtClean="0">
                <a:latin typeface="Calibri" panose="020F0502020204030204" pitchFamily="34" charset="0"/>
              </a:rPr>
              <a:t>group</a:t>
            </a:r>
            <a:r>
              <a:rPr lang="it-IT" sz="1500" dirty="0" smtClean="0">
                <a:latin typeface="Calibri" panose="020F0502020204030204" pitchFamily="34" charset="0"/>
              </a:rPr>
              <a:t>, </a:t>
            </a:r>
            <a:r>
              <a:rPr lang="it-IT" sz="1500" b="1" dirty="0" smtClean="0">
                <a:latin typeface="Calibri" panose="020F0502020204030204" pitchFamily="34" charset="0"/>
              </a:rPr>
              <a:t>Mark entry </a:t>
            </a:r>
            <a:r>
              <a:rPr lang="it-IT" sz="1500" dirty="0" err="1" smtClean="0">
                <a:latin typeface="Calibri" panose="020F0502020204030204" pitchFamily="34" charset="0"/>
              </a:rPr>
              <a:t>tab</a:t>
            </a:r>
            <a:r>
              <a:rPr lang="it-IT" sz="1500" dirty="0" smtClean="0">
                <a:latin typeface="Calibri" panose="020F0502020204030204" pitchFamily="34" charset="0"/>
              </a:rPr>
              <a:t> </a:t>
            </a:r>
            <a:r>
              <a:rPr lang="it-IT" sz="1500" dirty="0" err="1" smtClean="0">
                <a:latin typeface="Calibri" panose="020F0502020204030204" pitchFamily="34" charset="0"/>
              </a:rPr>
              <a:t>then</a:t>
            </a:r>
            <a:r>
              <a:rPr lang="it-IT" sz="1500" dirty="0" smtClean="0">
                <a:latin typeface="Calibri" panose="020F0502020204030204" pitchFamily="34" charset="0"/>
              </a:rPr>
              <a:t> </a:t>
            </a:r>
            <a:r>
              <a:rPr lang="it-IT" sz="1500" dirty="0">
                <a:latin typeface="Calibri" panose="020F0502020204030204" pitchFamily="34" charset="0"/>
              </a:rPr>
              <a:t>on ok.</a:t>
            </a:r>
            <a:r>
              <a:rPr lang="it-IT" sz="1500" dirty="0" smtClean="0">
                <a:latin typeface="Calibri" panose="020F0502020204030204" pitchFamily="34" charset="0"/>
              </a:rPr>
              <a:t>  Word adds a field named XE (If the XE field is not displayed, click Show/Hide in the Paragraph group on the Home tab to activate it)</a:t>
            </a:r>
          </a:p>
          <a:p>
            <a:pPr marL="342900" indent="-342900" algn="l">
              <a:buFont typeface="+mj-lt"/>
              <a:buAutoNum type="arabicPeriod"/>
            </a:pPr>
            <a:r>
              <a:rPr lang="it-IT" sz="1500" dirty="0" smtClean="0">
                <a:latin typeface="Calibri" panose="020F0502020204030204" pitchFamily="34" charset="0"/>
              </a:rPr>
              <a:t>Add the </a:t>
            </a:r>
            <a:r>
              <a:rPr lang="it-IT" sz="1500" dirty="0" err="1" smtClean="0">
                <a:latin typeface="Calibri" panose="020F0502020204030204" pitchFamily="34" charset="0"/>
              </a:rPr>
              <a:t>parameter</a:t>
            </a:r>
            <a:r>
              <a:rPr lang="en-GB" sz="1500" dirty="0" smtClean="0">
                <a:latin typeface="Calibri" panose="020F0502020204030204" pitchFamily="34" charset="0"/>
              </a:rPr>
              <a:t> “</a:t>
            </a:r>
            <a:r>
              <a:rPr lang="en-GB" sz="1500" b="1" dirty="0" smtClean="0">
                <a:latin typeface="Calibri" panose="020F0502020204030204" pitchFamily="34" charset="0"/>
              </a:rPr>
              <a:t>f</a:t>
            </a:r>
            <a:r>
              <a:rPr lang="en-GB" sz="1500" dirty="0" smtClean="0">
                <a:latin typeface="Calibri" panose="020F0502020204030204" pitchFamily="34" charset="0"/>
              </a:rPr>
              <a:t>” to the XE field</a:t>
            </a:r>
            <a:r>
              <a:rPr lang="it-IT" sz="1500" dirty="0" smtClean="0">
                <a:latin typeface="Calibri" panose="020F0502020204030204" pitchFamily="34" charset="0"/>
              </a:rPr>
              <a:t>, then choose a unique letter, for ex. </a:t>
            </a:r>
            <a:r>
              <a:rPr lang="en-GB" sz="1500" dirty="0">
                <a:latin typeface="Calibri" panose="020F0502020204030204" pitchFamily="34" charset="0"/>
              </a:rPr>
              <a:t>“ </a:t>
            </a:r>
            <a:r>
              <a:rPr lang="it-IT" sz="1500" b="1" dirty="0" smtClean="0">
                <a:latin typeface="Calibri" panose="020F0502020204030204" pitchFamily="34" charset="0"/>
              </a:rPr>
              <a:t>p</a:t>
            </a:r>
            <a:r>
              <a:rPr lang="en-GB" sz="1500" dirty="0">
                <a:latin typeface="Calibri" panose="020F0502020204030204" pitchFamily="34" charset="0"/>
              </a:rPr>
              <a:t> ”</a:t>
            </a:r>
            <a:r>
              <a:rPr lang="it-IT" sz="1500" dirty="0" smtClean="0">
                <a:latin typeface="Calibri" panose="020F0502020204030204" pitchFamily="34" charset="0"/>
              </a:rPr>
              <a:t> (The </a:t>
            </a:r>
            <a:r>
              <a:rPr lang="it-IT" sz="1500" dirty="0" err="1" smtClean="0">
                <a:latin typeface="Calibri" panose="020F0502020204030204" pitchFamily="34" charset="0"/>
              </a:rPr>
              <a:t>second</a:t>
            </a:r>
            <a:r>
              <a:rPr lang="it-IT" sz="1500" dirty="0" smtClean="0">
                <a:latin typeface="Calibri" panose="020F0502020204030204" pitchFamily="34" charset="0"/>
              </a:rPr>
              <a:t> </a:t>
            </a:r>
            <a:r>
              <a:rPr lang="it-IT" sz="1500" dirty="0" err="1" smtClean="0">
                <a:latin typeface="Calibri" panose="020F0502020204030204" pitchFamily="34" charset="0"/>
              </a:rPr>
              <a:t>index</a:t>
            </a:r>
            <a:r>
              <a:rPr lang="it-IT" sz="1500" dirty="0" smtClean="0">
                <a:latin typeface="Calibri" panose="020F0502020204030204" pitchFamily="34" charset="0"/>
              </a:rPr>
              <a:t> </a:t>
            </a:r>
            <a:r>
              <a:rPr lang="it-IT" sz="1500" dirty="0" err="1" smtClean="0">
                <a:latin typeface="Calibri" panose="020F0502020204030204" pitchFamily="34" charset="0"/>
              </a:rPr>
              <a:t>will</a:t>
            </a:r>
            <a:r>
              <a:rPr lang="it-IT" sz="1500" dirty="0" smtClean="0">
                <a:latin typeface="Calibri" panose="020F0502020204030204" pitchFamily="34" charset="0"/>
              </a:rPr>
              <a:t> be </a:t>
            </a:r>
            <a:r>
              <a:rPr lang="it-IT" sz="1500" dirty="0" err="1" smtClean="0">
                <a:latin typeface="Calibri" panose="020F0502020204030204" pitchFamily="34" charset="0"/>
              </a:rPr>
              <a:t>created</a:t>
            </a:r>
            <a:r>
              <a:rPr lang="it-IT" sz="1500" dirty="0" smtClean="0">
                <a:latin typeface="Calibri" panose="020F0502020204030204" pitchFamily="34" charset="0"/>
              </a:rPr>
              <a:t> on the </a:t>
            </a:r>
            <a:r>
              <a:rPr lang="it-IT" sz="1500" dirty="0" err="1" smtClean="0">
                <a:latin typeface="Calibri" panose="020F0502020204030204" pitchFamily="34" charset="0"/>
              </a:rPr>
              <a:t>basis</a:t>
            </a:r>
            <a:r>
              <a:rPr lang="it-IT" sz="1500" dirty="0" smtClean="0">
                <a:latin typeface="Calibri" panose="020F0502020204030204" pitchFamily="34" charset="0"/>
              </a:rPr>
              <a:t> of </a:t>
            </a:r>
            <a:r>
              <a:rPr lang="it-IT" sz="1500" dirty="0" err="1" smtClean="0">
                <a:latin typeface="Calibri" panose="020F0502020204030204" pitchFamily="34" charset="0"/>
              </a:rPr>
              <a:t>letter</a:t>
            </a:r>
            <a:r>
              <a:rPr lang="it-IT" sz="1500" dirty="0" smtClean="0">
                <a:latin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</a:rPr>
              <a:t>“ </a:t>
            </a:r>
            <a:r>
              <a:rPr lang="it-IT" sz="1600" dirty="0">
                <a:latin typeface="Calibri" panose="020F0502020204030204" pitchFamily="34" charset="0"/>
              </a:rPr>
              <a:t>p</a:t>
            </a:r>
            <a:r>
              <a:rPr lang="en-GB" sz="1600" dirty="0">
                <a:latin typeface="Calibri" panose="020F0502020204030204" pitchFamily="34" charset="0"/>
              </a:rPr>
              <a:t> ”</a:t>
            </a:r>
            <a:r>
              <a:rPr lang="it-IT" sz="1600" dirty="0">
                <a:latin typeface="Calibri" panose="020F0502020204030204" pitchFamily="34" charset="0"/>
              </a:rPr>
              <a:t> </a:t>
            </a:r>
            <a:r>
              <a:rPr lang="it-IT" sz="1600" dirty="0" smtClean="0">
                <a:latin typeface="Calibri" panose="020F0502020204030204" pitchFamily="34" charset="0"/>
              </a:rPr>
              <a:t>ex. </a:t>
            </a:r>
            <a:r>
              <a:rPr lang="it-IT" sz="1600" dirty="0">
                <a:latin typeface="Calibri" panose="020F0502020204030204" pitchFamily="34" charset="0"/>
              </a:rPr>
              <a:t>{ XE “ </a:t>
            </a:r>
            <a:r>
              <a:rPr lang="en-GB" sz="1600" dirty="0">
                <a:latin typeface="Calibri" panose="020F0502020204030204" pitchFamily="34" charset="0"/>
              </a:rPr>
              <a:t>archaeology</a:t>
            </a:r>
            <a:r>
              <a:rPr lang="it-IT" sz="1600" dirty="0">
                <a:latin typeface="Calibri" panose="020F0502020204030204" pitchFamily="34" charset="0"/>
              </a:rPr>
              <a:t> ” \f “p”}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it-IT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115616" y="630932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07504" y="1124744"/>
            <a:ext cx="3059198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l"/>
            <a:r>
              <a:rPr lang="it-IT" sz="1500" dirty="0" smtClean="0">
                <a:latin typeface="Calibri" panose="020F0502020204030204" pitchFamily="34" charset="0"/>
                <a:cs typeface="Calibri" pitchFamily="34" charset="0"/>
              </a:rPr>
              <a:t>W</a:t>
            </a:r>
            <a:r>
              <a:rPr lang="it-IT" sz="1500" dirty="0" smtClean="0">
                <a:latin typeface="Calibri" panose="020F0502020204030204" pitchFamily="34" charset="0"/>
              </a:rPr>
              <a:t>hen inserting a second index, Word replaces the first index with the new one</a:t>
            </a:r>
            <a:r>
              <a:rPr lang="it-IT" sz="1500" dirty="0">
                <a:latin typeface="Calibri" panose="020F0502020204030204" pitchFamily="34" charset="0"/>
              </a:rPr>
              <a:t> ... </a:t>
            </a:r>
            <a:r>
              <a:rPr lang="en-US" sz="1500" dirty="0">
                <a:latin typeface="Calibri" panose="020F0502020204030204" pitchFamily="34" charset="0"/>
              </a:rPr>
              <a:t>unless the following solution is resorted to</a:t>
            </a:r>
            <a:r>
              <a:rPr lang="it-IT" sz="1500" dirty="0" smtClean="0">
                <a:latin typeface="Calibri" pitchFamily="34" charset="0"/>
                <a:cs typeface="Calibri" pitchFamily="34" charset="0"/>
              </a:rPr>
              <a:t>	: </a:t>
            </a:r>
            <a:endParaRPr lang="it-IT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4238844" y="5013176"/>
            <a:ext cx="2421388" cy="635878"/>
          </a:xfrm>
          <a:prstGeom prst="ellips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5178775" y="4437112"/>
            <a:ext cx="142739" cy="562643"/>
            <a:chOff x="5057557" y="4378646"/>
            <a:chExt cx="142739" cy="562643"/>
          </a:xfrm>
        </p:grpSpPr>
        <p:sp>
          <p:nvSpPr>
            <p:cNvPr id="46" name="CasellaDiTesto 45"/>
            <p:cNvSpPr txBox="1"/>
            <p:nvPr/>
          </p:nvSpPr>
          <p:spPr>
            <a:xfrm>
              <a:off x="5057557" y="4378646"/>
              <a:ext cx="142739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7" name="Connettore 1 25"/>
            <p:cNvCxnSpPr/>
            <p:nvPr/>
          </p:nvCxnSpPr>
          <p:spPr bwMode="auto">
            <a:xfrm flipH="1" flipV="1">
              <a:off x="5125183" y="4717200"/>
              <a:ext cx="638" cy="2240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uppo 33"/>
          <p:cNvGrpSpPr/>
          <p:nvPr/>
        </p:nvGrpSpPr>
        <p:grpSpPr>
          <a:xfrm>
            <a:off x="3131837" y="949579"/>
            <a:ext cx="1023810" cy="391189"/>
            <a:chOff x="5471011" y="736187"/>
            <a:chExt cx="189351" cy="338554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5471011" y="736187"/>
              <a:ext cx="142739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7" name="Connettore 1 25"/>
            <p:cNvCxnSpPr>
              <a:endCxn id="36" idx="3"/>
            </p:cNvCxnSpPr>
            <p:nvPr/>
          </p:nvCxnSpPr>
          <p:spPr bwMode="auto">
            <a:xfrm flipH="1">
              <a:off x="5613750" y="905464"/>
              <a:ext cx="46612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38" name="Picture 14" descr="Icona del pulsan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5744438" y="1179135"/>
            <a:ext cx="432048" cy="30777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51" name="Connettore 2 50"/>
          <p:cNvCxnSpPr>
            <a:endCxn id="50" idx="2"/>
          </p:cNvCxnSpPr>
          <p:nvPr/>
        </p:nvCxnSpPr>
        <p:spPr>
          <a:xfrm>
            <a:off x="4536997" y="1155451"/>
            <a:ext cx="1207441" cy="1775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al 18"/>
          <p:cNvSpPr>
            <a:spLocks noChangeArrowheads="1"/>
          </p:cNvSpPr>
          <p:nvPr/>
        </p:nvSpPr>
        <p:spPr bwMode="auto">
          <a:xfrm>
            <a:off x="4155648" y="1046014"/>
            <a:ext cx="432048" cy="202552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32" name="Connettore 2 31"/>
          <p:cNvCxnSpPr/>
          <p:nvPr/>
        </p:nvCxnSpPr>
        <p:spPr bwMode="auto">
          <a:xfrm flipH="1">
            <a:off x="5485840" y="1486914"/>
            <a:ext cx="474623" cy="34436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3953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/>
          <p:nvPr/>
        </p:nvPicPr>
        <p:blipFill rotWithShape="1">
          <a:blip r:embed="rId3"/>
          <a:srcRect l="25239" t="32730" r="23269" b="9050"/>
          <a:stretch/>
        </p:blipFill>
        <p:spPr bwMode="auto">
          <a:xfrm>
            <a:off x="1829972" y="3522435"/>
            <a:ext cx="5261390" cy="1765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t="29830" r="22456" b="7013"/>
          <a:stretch/>
        </p:blipFill>
        <p:spPr bwMode="auto">
          <a:xfrm>
            <a:off x="1694258" y="1508129"/>
            <a:ext cx="5614046" cy="1915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5"/>
          <a:srcRect l="1" t="-579" r="-4" b="70750"/>
          <a:stretch/>
        </p:blipFill>
        <p:spPr bwMode="auto">
          <a:xfrm>
            <a:off x="1378734" y="621999"/>
            <a:ext cx="6577642" cy="959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59632" y="-27384"/>
            <a:ext cx="7200800" cy="707886"/>
          </a:xfrm>
          <a:prstGeom prst="rect">
            <a:avLst/>
          </a:prstGeom>
        </p:spPr>
        <p:txBody>
          <a:bodyPr wrap="square">
            <a:normAutofit fontScale="95238"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                HOW </a:t>
            </a:r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TO INSERT OR TO MODIFY INDEX/TABLE OF CONTENTS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ANALYTICAL INDEX (Second Index)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508129"/>
            <a:ext cx="1843503" cy="32932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 startAt="3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Proceed as follows: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Enter &gt; Quick Parts &gt; Field &gt; Index; field code;</a:t>
            </a:r>
          </a:p>
          <a:p>
            <a:pPr marL="342900" indent="-342900" algn="l">
              <a:buFont typeface="+mj-lt"/>
              <a:buAutoNum type="arabicPeriod" startAt="3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Click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on Field codes;</a:t>
            </a:r>
          </a:p>
          <a:p>
            <a:pPr marL="342900" indent="-342900" algn="l">
              <a:buFont typeface="+mj-lt"/>
              <a:buAutoNum type="arabicPeriod" startAt="3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Enter the following parameters: INDEX</a:t>
            </a:r>
            <a:r>
              <a:rPr lang="it-IT" sz="1600" b="1" dirty="0"/>
              <a:t> f</a:t>
            </a:r>
            <a:r>
              <a:rPr lang="it-IT" sz="1600" b="1" dirty="0" smtClean="0"/>
              <a:t> «p», and then on ok</a:t>
            </a:r>
            <a:endParaRPr lang="it-IT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 startAt="3"/>
            </a:pPr>
            <a:endParaRPr lang="it-IT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Freccia a destra 14"/>
          <p:cNvSpPr/>
          <p:nvPr/>
        </p:nvSpPr>
        <p:spPr bwMode="auto">
          <a:xfrm>
            <a:off x="1259632" y="5969432"/>
            <a:ext cx="648072" cy="28803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2767199" y="3068960"/>
            <a:ext cx="2764904" cy="432048"/>
            <a:chOff x="6012160" y="2708920"/>
            <a:chExt cx="2764904" cy="432048"/>
          </a:xfrm>
        </p:grpSpPr>
        <p:cxnSp>
          <p:nvCxnSpPr>
            <p:cNvPr id="30" name="Connettore 1 4"/>
            <p:cNvCxnSpPr/>
            <p:nvPr/>
          </p:nvCxnSpPr>
          <p:spPr bwMode="auto">
            <a:xfrm>
              <a:off x="6012160" y="2924944"/>
              <a:ext cx="244827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Ovale 30"/>
            <p:cNvSpPr/>
            <p:nvPr/>
          </p:nvSpPr>
          <p:spPr bwMode="auto">
            <a:xfrm>
              <a:off x="8460432" y="2708920"/>
              <a:ext cx="316632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</p:grpSp>
      <p:sp>
        <p:nvSpPr>
          <p:cNvPr id="38" name="Oval 18"/>
          <p:cNvSpPr>
            <a:spLocks noChangeArrowheads="1"/>
          </p:cNvSpPr>
          <p:nvPr/>
        </p:nvSpPr>
        <p:spPr bwMode="auto">
          <a:xfrm>
            <a:off x="6004650" y="858643"/>
            <a:ext cx="804388" cy="513025"/>
          </a:xfrm>
          <a:prstGeom prst="ellips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1907704" y="44624"/>
            <a:ext cx="432048" cy="1057696"/>
            <a:chOff x="5863909" y="620687"/>
            <a:chExt cx="300333" cy="859235"/>
          </a:xfrm>
        </p:grpSpPr>
        <p:sp>
          <p:nvSpPr>
            <p:cNvPr id="40" name="Oval 18"/>
            <p:cNvSpPr>
              <a:spLocks noChangeArrowheads="1"/>
            </p:cNvSpPr>
            <p:nvPr/>
          </p:nvSpPr>
          <p:spPr bwMode="auto">
            <a:xfrm>
              <a:off x="5863909" y="1172143"/>
              <a:ext cx="300333" cy="307779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5942706" y="620687"/>
              <a:ext cx="142739" cy="27502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2" name="Connettore 1 25"/>
            <p:cNvCxnSpPr>
              <a:stCxn id="40" idx="0"/>
              <a:endCxn id="41" idx="2"/>
            </p:cNvCxnSpPr>
            <p:nvPr/>
          </p:nvCxnSpPr>
          <p:spPr bwMode="auto">
            <a:xfrm flipV="1">
              <a:off x="6014076" y="895716"/>
              <a:ext cx="0" cy="27642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3" name="Connettore 2 42"/>
          <p:cNvCxnSpPr/>
          <p:nvPr/>
        </p:nvCxnSpPr>
        <p:spPr>
          <a:xfrm>
            <a:off x="2339752" y="975649"/>
            <a:ext cx="3664898" cy="92172"/>
          </a:xfrm>
          <a:prstGeom prst="straightConnector1">
            <a:avLst/>
          </a:prstGeom>
          <a:ln w="190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1805034" y="3140968"/>
            <a:ext cx="966765" cy="282645"/>
          </a:xfrm>
          <a:prstGeom prst="ellips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65" name="Oval 18"/>
          <p:cNvSpPr>
            <a:spLocks noChangeArrowheads="1"/>
          </p:cNvSpPr>
          <p:nvPr/>
        </p:nvSpPr>
        <p:spPr bwMode="auto">
          <a:xfrm>
            <a:off x="3245195" y="3691805"/>
            <a:ext cx="966765" cy="330727"/>
          </a:xfrm>
          <a:prstGeom prst="ellips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grpSp>
        <p:nvGrpSpPr>
          <p:cNvPr id="66" name="Gruppo 65"/>
          <p:cNvGrpSpPr/>
          <p:nvPr/>
        </p:nvGrpSpPr>
        <p:grpSpPr>
          <a:xfrm>
            <a:off x="4211960" y="3645024"/>
            <a:ext cx="3672408" cy="432048"/>
            <a:chOff x="5104656" y="2708920"/>
            <a:chExt cx="3672408" cy="432048"/>
          </a:xfrm>
        </p:grpSpPr>
        <p:cxnSp>
          <p:nvCxnSpPr>
            <p:cNvPr id="67" name="Connettore 1 4"/>
            <p:cNvCxnSpPr>
              <a:stCxn id="65" idx="6"/>
            </p:cNvCxnSpPr>
            <p:nvPr/>
          </p:nvCxnSpPr>
          <p:spPr bwMode="auto">
            <a:xfrm>
              <a:off x="5104656" y="2921065"/>
              <a:ext cx="3355776" cy="387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Ovale 67"/>
            <p:cNvSpPr/>
            <p:nvPr/>
          </p:nvSpPr>
          <p:spPr bwMode="auto">
            <a:xfrm>
              <a:off x="8460432" y="2708920"/>
              <a:ext cx="316632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5</a:t>
              </a:r>
            </a:p>
          </p:txBody>
        </p:sp>
      </p:grpSp>
      <p:cxnSp>
        <p:nvCxnSpPr>
          <p:cNvPr id="33" name="Connettore 2 32"/>
          <p:cNvCxnSpPr>
            <a:endCxn id="48" idx="7"/>
          </p:cNvCxnSpPr>
          <p:nvPr/>
        </p:nvCxnSpPr>
        <p:spPr>
          <a:xfrm flipH="1">
            <a:off x="2630220" y="1143134"/>
            <a:ext cx="3374430" cy="2039226"/>
          </a:xfrm>
          <a:prstGeom prst="straightConnector1">
            <a:avLst/>
          </a:prstGeom>
          <a:ln w="190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21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8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5760640" cy="476250"/>
          </a:xfrm>
        </p:spPr>
        <p:txBody>
          <a:bodyPr/>
          <a:lstStyle/>
          <a:p>
            <a:pPr algn="l">
              <a:defRPr/>
            </a:pPr>
            <a:endParaRPr lang="it-IT" b="1" dirty="0" smtClean="0">
              <a:solidFill>
                <a:srgbClr val="800000"/>
              </a:solidFill>
              <a:latin typeface="+mj-lt"/>
            </a:endParaRPr>
          </a:p>
          <a:p>
            <a:pPr algn="l">
              <a:defRPr/>
            </a:pP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magine 13" descr="Risultati immagini per iulm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1547664" y="44624"/>
            <a:ext cx="6264696" cy="400110"/>
          </a:xfrm>
          <a:prstGeom prst="rect">
            <a:avLst/>
          </a:prstGeom>
        </p:spPr>
        <p:txBody>
          <a:bodyPr wrap="square">
            <a:normAutofit fontScale="97155"/>
          </a:bodyPr>
          <a:lstStyle/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COURSE </a:t>
            </a:r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1245341"/>
            <a:ext cx="6336704" cy="4708981"/>
          </a:xfrm>
          <a:prstGeom prst="rect">
            <a:avLst/>
          </a:prstGeom>
          <a:noFill/>
        </p:spPr>
        <p:txBody>
          <a:bodyPr wrap="square" rtlCol="0">
            <a:normAutofit fontScale="96000"/>
          </a:bodyPr>
          <a:lstStyle/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What is a Style Sheet?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Advantage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of a Style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Sheet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; </a:t>
            </a: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Download and Installation;</a:t>
            </a: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dirty="0" err="1">
                <a:solidFill>
                  <a:prstClr val="black"/>
                </a:solidFill>
                <a:latin typeface="Calibri"/>
              </a:rPr>
              <a:t>Getting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started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with </a:t>
            </a:r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Iulm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Style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Sheet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Template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Creating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document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based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on the Style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Sheet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template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Applying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the Style Sheet to an existing Word document;</a:t>
            </a: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dirty="0" err="1">
                <a:solidFill>
                  <a:prstClr val="black"/>
                </a:solidFill>
                <a:latin typeface="Calibri"/>
              </a:rPr>
              <a:t>Generating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an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automatic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Index/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table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contents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Special page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numbering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dirty="0" err="1">
                <a:solidFill>
                  <a:prstClr val="black"/>
                </a:solidFill>
                <a:latin typeface="Calibri"/>
              </a:rPr>
              <a:t>Converting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your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thesis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to PDF;</a:t>
            </a: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dirty="0" err="1">
                <a:solidFill>
                  <a:prstClr val="black"/>
                </a:solidFill>
                <a:latin typeface="Calibri"/>
              </a:rPr>
              <a:t>Other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useful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Word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functions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for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your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thesis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;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86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 rotWithShape="1">
          <a:blip r:embed="rId3"/>
          <a:srcRect l="29803" t="31280" r="31909" b="7582"/>
          <a:stretch/>
        </p:blipFill>
        <p:spPr bwMode="auto">
          <a:xfrm>
            <a:off x="4283968" y="2753160"/>
            <a:ext cx="2065655" cy="185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/>
          <a:srcRect l="5866" t="1449" r="10973" b="76798"/>
          <a:stretch/>
        </p:blipFill>
        <p:spPr bwMode="auto">
          <a:xfrm>
            <a:off x="3445215" y="1229153"/>
            <a:ext cx="4727185" cy="733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59632" y="44624"/>
            <a:ext cx="7200800" cy="707886"/>
          </a:xfrm>
          <a:prstGeom prst="rect">
            <a:avLst/>
          </a:prstGeom>
        </p:spPr>
        <p:txBody>
          <a:bodyPr wrap="square">
            <a:normAutofit fontScale="95431"/>
          </a:bodyPr>
          <a:lstStyle/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INSERT OR TO MODIFY INDEX/TABLE OF CONTENTS </a:t>
            </a:r>
            <a:endParaRPr lang="it-IT" sz="2000" b="1" dirty="0" smtClean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TABLE OF FIGURES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1520" y="1267670"/>
            <a:ext cx="3059198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it-IT" sz="1400" dirty="0">
                <a:latin typeface="Calibri" panose="020F0502020204030204" pitchFamily="34" charset="0"/>
              </a:rPr>
              <a:t>Before creating an </a:t>
            </a:r>
            <a:r>
              <a:rPr lang="it-IT" sz="1400" dirty="0" smtClean="0">
                <a:latin typeface="Calibri" panose="020F0502020204030204" pitchFamily="34" charset="0"/>
              </a:rPr>
              <a:t>Index of </a:t>
            </a:r>
            <a:r>
              <a:rPr lang="it-IT" sz="1400" dirty="0">
                <a:latin typeface="Calibri" panose="020F0502020204030204" pitchFamily="34" charset="0"/>
              </a:rPr>
              <a:t>figures, it is essential</a:t>
            </a:r>
            <a:r>
              <a:rPr lang="it-IT" sz="1400" dirty="0" smtClean="0">
                <a:latin typeface="Calibri" panose="020F0502020204030204" pitchFamily="34" charset="0"/>
              </a:rPr>
              <a:t> to</a:t>
            </a:r>
            <a:r>
              <a:rPr lang="it-IT" sz="1400" dirty="0">
                <a:latin typeface="Calibri" panose="020F0502020204030204" pitchFamily="34" charset="0"/>
              </a:rPr>
              <a:t> add</a:t>
            </a:r>
            <a:r>
              <a:rPr lang="it-IT" sz="1400" b="1" dirty="0">
                <a:latin typeface="Calibri" panose="020F0502020204030204" pitchFamily="34" charset="0"/>
              </a:rPr>
              <a:t> captions</a:t>
            </a:r>
            <a:r>
              <a:rPr lang="it-IT" sz="1400" dirty="0">
                <a:latin typeface="Calibri" panose="020F0502020204030204" pitchFamily="34" charset="0"/>
              </a:rPr>
              <a:t> to</a:t>
            </a:r>
            <a:r>
              <a:rPr lang="it-IT" sz="1400" dirty="0" smtClean="0">
                <a:latin typeface="Calibri" panose="020F0502020204030204" pitchFamily="34" charset="0"/>
              </a:rPr>
              <a:t> </a:t>
            </a:r>
            <a:r>
              <a:rPr lang="it-IT" sz="1400" dirty="0" err="1" smtClean="0">
                <a:latin typeface="Calibri" panose="020F0502020204030204" pitchFamily="34" charset="0"/>
              </a:rPr>
              <a:t>all</a:t>
            </a:r>
            <a:r>
              <a:rPr lang="it-IT" sz="1400" dirty="0" smtClean="0">
                <a:latin typeface="Calibri" panose="020F0502020204030204" pitchFamily="34" charset="0"/>
              </a:rPr>
              <a:t> the figures and tables that you </a:t>
            </a:r>
            <a:r>
              <a:rPr lang="it-IT" sz="1400" dirty="0" err="1" smtClean="0">
                <a:latin typeface="Calibri" panose="020F0502020204030204" pitchFamily="34" charset="0"/>
              </a:rPr>
              <a:t>want</a:t>
            </a:r>
            <a:r>
              <a:rPr lang="it-IT" sz="1400" dirty="0" smtClean="0">
                <a:latin typeface="Calibri" panose="020F0502020204030204" pitchFamily="34" charset="0"/>
              </a:rPr>
              <a:t> </a:t>
            </a:r>
            <a:r>
              <a:rPr lang="it-IT" sz="1400" dirty="0" err="1" smtClean="0">
                <a:latin typeface="Calibri" panose="020F0502020204030204" pitchFamily="34" charset="0"/>
              </a:rPr>
              <a:t>included</a:t>
            </a:r>
            <a:r>
              <a:rPr lang="it-IT" sz="1400" dirty="0" smtClean="0">
                <a:latin typeface="Calibri" panose="020F0502020204030204" pitchFamily="34" charset="0"/>
              </a:rPr>
              <a:t> in </a:t>
            </a:r>
            <a:r>
              <a:rPr lang="it-IT" sz="1400" dirty="0" err="1" smtClean="0">
                <a:latin typeface="Calibri" panose="020F0502020204030204" pitchFamily="34" charset="0"/>
              </a:rPr>
              <a:t>your</a:t>
            </a:r>
            <a:r>
              <a:rPr lang="it-IT" sz="1400" dirty="0" smtClean="0">
                <a:latin typeface="Calibri" panose="020F0502020204030204" pitchFamily="34" charset="0"/>
              </a:rPr>
              <a:t> </a:t>
            </a:r>
            <a:r>
              <a:rPr lang="it-IT" sz="1400" b="1" dirty="0" err="1" smtClean="0">
                <a:latin typeface="Calibri" panose="020F0502020204030204" pitchFamily="34" charset="0"/>
              </a:rPr>
              <a:t>Table</a:t>
            </a:r>
            <a:r>
              <a:rPr lang="it-IT" sz="1400" b="1" dirty="0" smtClean="0">
                <a:latin typeface="Calibri" panose="020F0502020204030204" pitchFamily="34" charset="0"/>
              </a:rPr>
              <a:t> of  </a:t>
            </a:r>
            <a:r>
              <a:rPr lang="it-IT" sz="1400" b="1" dirty="0" err="1" smtClean="0">
                <a:latin typeface="Calibri" panose="020F0502020204030204" pitchFamily="34" charset="0"/>
              </a:rPr>
              <a:t>Figures</a:t>
            </a:r>
            <a:endParaRPr lang="it-IT" sz="1400" b="1" dirty="0" smtClean="0">
              <a:latin typeface="Calibri" panose="020F0502020204030204" pitchFamily="34" charset="0"/>
            </a:endParaRPr>
          </a:p>
          <a:p>
            <a:pPr algn="l"/>
            <a:r>
              <a:rPr lang="it-IT" sz="1400" dirty="0">
                <a:latin typeface="Calibri" panose="020F0502020204030204" pitchFamily="34" charset="0"/>
              </a:rPr>
              <a:t>For more information, see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Insert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hlinkClick r:id="rId7" action="ppaction://hlinksldjump"/>
              </a:rPr>
              <a:t>/fix images in Word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32840" y="3018541"/>
            <a:ext cx="3077878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on the page where you want to insert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the index;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I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n t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he 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Index group of the References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tab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click </a:t>
            </a:r>
            <a:r>
              <a:rPr lang="it-IT" sz="1600" dirty="0" err="1">
                <a:latin typeface="Calibri" pitchFamily="34" charset="0"/>
                <a:cs typeface="Calibri" pitchFamily="34" charset="0"/>
              </a:rPr>
              <a:t>Insert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Table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of Figures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;.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/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6" name="Connettore 2 26"/>
          <p:cNvCxnSpPr>
            <a:endCxn id="15" idx="0"/>
          </p:cNvCxnSpPr>
          <p:nvPr/>
        </p:nvCxnSpPr>
        <p:spPr bwMode="auto">
          <a:xfrm flipH="1">
            <a:off x="5316796" y="1628800"/>
            <a:ext cx="551348" cy="11243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e 10"/>
          <p:cNvSpPr/>
          <p:nvPr/>
        </p:nvSpPr>
        <p:spPr>
          <a:xfrm>
            <a:off x="4283968" y="1267670"/>
            <a:ext cx="720080" cy="216024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Ovale 10"/>
          <p:cNvSpPr/>
          <p:nvPr/>
        </p:nvSpPr>
        <p:spPr>
          <a:xfrm>
            <a:off x="5508104" y="1379661"/>
            <a:ext cx="720080" cy="216024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3" name="Connettore 2 26"/>
          <p:cNvCxnSpPr>
            <a:endCxn id="22" idx="2"/>
          </p:cNvCxnSpPr>
          <p:nvPr/>
        </p:nvCxnSpPr>
        <p:spPr bwMode="auto">
          <a:xfrm>
            <a:off x="5004048" y="1470085"/>
            <a:ext cx="504056" cy="17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844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/>
          <p:nvPr/>
        </p:nvPicPr>
        <p:blipFill rotWithShape="1">
          <a:blip r:embed="rId3"/>
          <a:srcRect r="729" b="10316"/>
          <a:stretch/>
        </p:blipFill>
        <p:spPr bwMode="auto">
          <a:xfrm>
            <a:off x="3173825" y="1025028"/>
            <a:ext cx="6075045" cy="3086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/>
          <p:nvPr/>
        </p:nvPicPr>
        <p:blipFill rotWithShape="1">
          <a:blip r:embed="rId6"/>
          <a:srcRect l="8157" t="289" r="2495" b="14323"/>
          <a:stretch/>
        </p:blipFill>
        <p:spPr bwMode="auto">
          <a:xfrm>
            <a:off x="3994969" y="4176914"/>
            <a:ext cx="4752529" cy="1857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259632" y="-27384"/>
            <a:ext cx="7200800" cy="707886"/>
          </a:xfrm>
          <a:prstGeom prst="rect">
            <a:avLst/>
          </a:prstGeom>
        </p:spPr>
        <p:txBody>
          <a:bodyPr wrap="square">
            <a:normAutofit fontScale="96630"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SPECIAL PAGES NUMBERING 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STARTING PAGE NUMBERS FROM THE INTRODUCTION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79512" y="1294889"/>
            <a:ext cx="3108014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In the Paragraph group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of the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Home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tab choose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Show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/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Hide ( )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to enable the display of formatting marks.</a:t>
            </a:r>
            <a:endParaRPr lang="it-IT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Place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with the cursor at the end of the page preceding the introduction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;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79512" y="4154915"/>
            <a:ext cx="3108014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rmAutofit fontScale="95652"/>
          </a:bodyPr>
          <a:lstStyle/>
          <a:p>
            <a:pPr marL="342900" indent="-342900" algn="l">
              <a:buFont typeface="+mj-lt"/>
              <a:buAutoNum type="arabicPeriod" startAt="3"/>
            </a:pP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Layout</a:t>
            </a:r>
            <a:r>
              <a:rPr lang="it-IT" sz="16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Group</a:t>
            </a:r>
            <a:endParaRPr lang="it-IT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 startAt="3"/>
            </a:pP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Breaks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endParaRPr lang="it-IT" sz="16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 startAt="3"/>
            </a:pP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Section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breaks, then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next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page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5868144" y="620688"/>
            <a:ext cx="268642" cy="842611"/>
            <a:chOff x="5868144" y="620687"/>
            <a:chExt cx="268642" cy="842611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5868144" y="1052737"/>
              <a:ext cx="268642" cy="410561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942706" y="620687"/>
              <a:ext cx="142739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6" name="Connettore 1 25"/>
            <p:cNvCxnSpPr>
              <a:stCxn id="25" idx="0"/>
              <a:endCxn id="8" idx="2"/>
            </p:cNvCxnSpPr>
            <p:nvPr/>
          </p:nvCxnSpPr>
          <p:spPr bwMode="auto">
            <a:xfrm flipV="1">
              <a:off x="6002465" y="959241"/>
              <a:ext cx="11611" cy="934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uppo 30"/>
          <p:cNvGrpSpPr/>
          <p:nvPr/>
        </p:nvGrpSpPr>
        <p:grpSpPr>
          <a:xfrm>
            <a:off x="6516216" y="659509"/>
            <a:ext cx="142739" cy="1761379"/>
            <a:chOff x="5541802" y="607402"/>
            <a:chExt cx="142739" cy="1761379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5541802" y="607402"/>
              <a:ext cx="142739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4" name="Connettore 1 33"/>
            <p:cNvCxnSpPr>
              <a:endCxn id="33" idx="2"/>
            </p:cNvCxnSpPr>
            <p:nvPr/>
          </p:nvCxnSpPr>
          <p:spPr bwMode="auto">
            <a:xfrm flipV="1">
              <a:off x="5593143" y="945956"/>
              <a:ext cx="20029" cy="14228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Freccia a destra 26"/>
          <p:cNvSpPr/>
          <p:nvPr/>
        </p:nvSpPr>
        <p:spPr bwMode="auto">
          <a:xfrm>
            <a:off x="3347864" y="2295613"/>
            <a:ext cx="648072" cy="28803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reccia a destra 27"/>
          <p:cNvSpPr/>
          <p:nvPr/>
        </p:nvSpPr>
        <p:spPr bwMode="auto">
          <a:xfrm>
            <a:off x="3275856" y="4712443"/>
            <a:ext cx="544624" cy="28803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4425890" y="3429000"/>
            <a:ext cx="229981" cy="570424"/>
            <a:chOff x="5972889" y="620687"/>
            <a:chExt cx="203530" cy="643540"/>
          </a:xfrm>
        </p:grpSpPr>
        <p:sp>
          <p:nvSpPr>
            <p:cNvPr id="40" name="Oval 18"/>
            <p:cNvSpPr>
              <a:spLocks noChangeArrowheads="1"/>
            </p:cNvSpPr>
            <p:nvPr/>
          </p:nvSpPr>
          <p:spPr bwMode="auto">
            <a:xfrm>
              <a:off x="5972889" y="1058533"/>
              <a:ext cx="203530" cy="205694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5974742" y="620687"/>
              <a:ext cx="142739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2" name="Connettore 1 41"/>
            <p:cNvCxnSpPr>
              <a:endCxn id="41" idx="2"/>
            </p:cNvCxnSpPr>
            <p:nvPr/>
          </p:nvCxnSpPr>
          <p:spPr bwMode="auto">
            <a:xfrm flipH="1" flipV="1">
              <a:off x="6046112" y="959241"/>
              <a:ext cx="427" cy="702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uppo 42"/>
          <p:cNvGrpSpPr/>
          <p:nvPr/>
        </p:nvGrpSpPr>
        <p:grpSpPr>
          <a:xfrm>
            <a:off x="4323627" y="3726275"/>
            <a:ext cx="566819" cy="710837"/>
            <a:chOff x="5518626" y="620687"/>
            <a:chExt cx="566819" cy="710837"/>
          </a:xfrm>
        </p:grpSpPr>
        <p:sp>
          <p:nvSpPr>
            <p:cNvPr id="44" name="Oval 18"/>
            <p:cNvSpPr>
              <a:spLocks noChangeArrowheads="1"/>
            </p:cNvSpPr>
            <p:nvPr/>
          </p:nvSpPr>
          <p:spPr bwMode="auto">
            <a:xfrm>
              <a:off x="5518626" y="1101550"/>
              <a:ext cx="309451" cy="229974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5942706" y="620687"/>
              <a:ext cx="142739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4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6" name="Connettore 1 45"/>
            <p:cNvCxnSpPr>
              <a:endCxn id="45" idx="2"/>
            </p:cNvCxnSpPr>
            <p:nvPr/>
          </p:nvCxnSpPr>
          <p:spPr bwMode="auto">
            <a:xfrm flipV="1">
              <a:off x="5784273" y="959241"/>
              <a:ext cx="229803" cy="1717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uppo 46"/>
          <p:cNvGrpSpPr/>
          <p:nvPr/>
        </p:nvGrpSpPr>
        <p:grpSpPr>
          <a:xfrm>
            <a:off x="4211960" y="3058616"/>
            <a:ext cx="1604843" cy="1890491"/>
            <a:chOff x="4480602" y="620687"/>
            <a:chExt cx="1604843" cy="1890491"/>
          </a:xfrm>
        </p:grpSpPr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4480602" y="2109277"/>
              <a:ext cx="607117" cy="401901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5942706" y="620687"/>
              <a:ext cx="142739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5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0" name="Connettore 1 49"/>
            <p:cNvCxnSpPr>
              <a:stCxn id="48" idx="0"/>
              <a:endCxn id="49" idx="2"/>
            </p:cNvCxnSpPr>
            <p:nvPr/>
          </p:nvCxnSpPr>
          <p:spPr bwMode="auto">
            <a:xfrm flipV="1">
              <a:off x="4784161" y="959241"/>
              <a:ext cx="1229915" cy="11500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Ovale 10"/>
          <p:cNvSpPr/>
          <p:nvPr/>
        </p:nvSpPr>
        <p:spPr>
          <a:xfrm>
            <a:off x="6841528" y="1831343"/>
            <a:ext cx="1762919" cy="288032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5" name="Connettore 2 26"/>
          <p:cNvCxnSpPr/>
          <p:nvPr/>
        </p:nvCxnSpPr>
        <p:spPr bwMode="auto">
          <a:xfrm flipV="1">
            <a:off x="6587586" y="2276872"/>
            <a:ext cx="1224774" cy="25922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8142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/>
          <p:nvPr/>
        </p:nvPicPr>
        <p:blipFill rotWithShape="1">
          <a:blip r:embed="rId3"/>
          <a:srcRect r="12236" b="7032"/>
          <a:stretch/>
        </p:blipFill>
        <p:spPr bwMode="auto">
          <a:xfrm>
            <a:off x="3267141" y="1724860"/>
            <a:ext cx="4833252" cy="3058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e 10"/>
          <p:cNvSpPr/>
          <p:nvPr/>
        </p:nvSpPr>
        <p:spPr>
          <a:xfrm>
            <a:off x="1764830" y="3717032"/>
            <a:ext cx="720080" cy="21602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07504" y="2128788"/>
            <a:ext cx="3108014" cy="2092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rmAutofit fontScale="97671"/>
          </a:bodyPr>
          <a:lstStyle/>
          <a:p>
            <a:pPr marL="342900" indent="-342900" algn="l">
              <a:buFont typeface="+mj-lt"/>
              <a:buAutoNum type="arabicPeriod" startAt="7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Open the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footer by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double clicking on the bottom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of the page hosting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the introduction.</a:t>
            </a:r>
          </a:p>
          <a:p>
            <a:pPr marL="342900" indent="-342900" algn="l">
              <a:buFont typeface="+mj-lt"/>
              <a:buAutoNum type="arabicPeriod" startAt="7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The Design option in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Header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and Footer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Tools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will be opened 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indent="-342900" algn="l">
              <a:buFont typeface="+mj-lt"/>
              <a:buAutoNum type="arabicPeriod" startAt="7"/>
            </a:pP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Disable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Link to </a:t>
            </a:r>
            <a:r>
              <a:rPr lang="it-IT" sz="1600" b="1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revious</a:t>
            </a:r>
            <a:endParaRPr lang="it-IT" sz="16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006373" y="956817"/>
            <a:ext cx="150594" cy="3749957"/>
            <a:chOff x="5844620" y="1050126"/>
            <a:chExt cx="151343" cy="3117715"/>
          </a:xfrm>
        </p:grpSpPr>
        <p:sp>
          <p:nvSpPr>
            <p:cNvPr id="8" name="CasellaDiTesto 7"/>
            <p:cNvSpPr txBox="1"/>
            <p:nvPr/>
          </p:nvSpPr>
          <p:spPr>
            <a:xfrm>
              <a:off x="5853224" y="1050126"/>
              <a:ext cx="142739" cy="28147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7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6" name="Connettore 1 25"/>
            <p:cNvCxnSpPr>
              <a:endCxn id="8" idx="2"/>
            </p:cNvCxnSpPr>
            <p:nvPr/>
          </p:nvCxnSpPr>
          <p:spPr bwMode="auto">
            <a:xfrm flipH="1" flipV="1">
              <a:off x="5924594" y="1331600"/>
              <a:ext cx="2" cy="28122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CasellaDiTesto 26"/>
            <p:cNvSpPr txBox="1"/>
            <p:nvPr/>
          </p:nvSpPr>
          <p:spPr>
            <a:xfrm>
              <a:off x="5844620" y="1074069"/>
              <a:ext cx="142739" cy="28147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7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9" name="Connettore 1 28"/>
            <p:cNvCxnSpPr>
              <a:endCxn id="27" idx="2"/>
            </p:cNvCxnSpPr>
            <p:nvPr/>
          </p:nvCxnSpPr>
          <p:spPr bwMode="auto">
            <a:xfrm flipH="1" flipV="1">
              <a:off x="5915990" y="1355543"/>
              <a:ext cx="2" cy="28122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uppo 5"/>
          <p:cNvGrpSpPr/>
          <p:nvPr/>
        </p:nvGrpSpPr>
        <p:grpSpPr>
          <a:xfrm>
            <a:off x="5148064" y="1306626"/>
            <a:ext cx="586498" cy="1042254"/>
            <a:chOff x="5425662" y="986580"/>
            <a:chExt cx="586498" cy="1042254"/>
          </a:xfrm>
        </p:grpSpPr>
        <p:grpSp>
          <p:nvGrpSpPr>
            <p:cNvPr id="41" name="Gruppo 40"/>
            <p:cNvGrpSpPr/>
            <p:nvPr/>
          </p:nvGrpSpPr>
          <p:grpSpPr>
            <a:xfrm>
              <a:off x="5719454" y="986580"/>
              <a:ext cx="142033" cy="826229"/>
              <a:chOff x="7652691" y="1057369"/>
              <a:chExt cx="142739" cy="686927"/>
            </a:xfrm>
          </p:grpSpPr>
          <p:sp>
            <p:nvSpPr>
              <p:cNvPr id="42" name="CasellaDiTesto 41"/>
              <p:cNvSpPr txBox="1"/>
              <p:nvPr/>
            </p:nvSpPr>
            <p:spPr>
              <a:xfrm>
                <a:off x="7652691" y="1057369"/>
                <a:ext cx="142739" cy="281474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latin typeface="Calibri" pitchFamily="34" charset="0"/>
                    <a:cs typeface="Calibri" pitchFamily="34" charset="0"/>
                  </a:rPr>
                  <a:t>9</a:t>
                </a:r>
                <a:endParaRPr lang="it-IT" sz="1600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3" name="Connettore 1 42"/>
              <p:cNvCxnSpPr>
                <a:endCxn id="42" idx="2"/>
              </p:cNvCxnSpPr>
              <p:nvPr/>
            </p:nvCxnSpPr>
            <p:spPr bwMode="auto">
              <a:xfrm flipH="1" flipV="1">
                <a:off x="7724061" y="1338843"/>
                <a:ext cx="11416" cy="40545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5" name="Ovale 44"/>
            <p:cNvSpPr/>
            <p:nvPr/>
          </p:nvSpPr>
          <p:spPr bwMode="auto">
            <a:xfrm>
              <a:off x="5425662" y="1812809"/>
              <a:ext cx="586498" cy="216025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900404" y="970817"/>
            <a:ext cx="827636" cy="1058017"/>
            <a:chOff x="6784034" y="764704"/>
            <a:chExt cx="827636" cy="926737"/>
          </a:xfrm>
        </p:grpSpPr>
        <p:grpSp>
          <p:nvGrpSpPr>
            <p:cNvPr id="18" name="Gruppo 17"/>
            <p:cNvGrpSpPr/>
            <p:nvPr/>
          </p:nvGrpSpPr>
          <p:grpSpPr>
            <a:xfrm>
              <a:off x="7093466" y="764704"/>
              <a:ext cx="142033" cy="590688"/>
              <a:chOff x="7664108" y="901421"/>
              <a:chExt cx="142739" cy="491098"/>
            </a:xfrm>
          </p:grpSpPr>
          <p:sp>
            <p:nvSpPr>
              <p:cNvPr id="33" name="CasellaDiTesto 32"/>
              <p:cNvSpPr txBox="1"/>
              <p:nvPr/>
            </p:nvSpPr>
            <p:spPr>
              <a:xfrm>
                <a:off x="7664108" y="901421"/>
                <a:ext cx="142739" cy="281474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latin typeface="Calibri" pitchFamily="34" charset="0"/>
                    <a:cs typeface="Calibri" pitchFamily="34" charset="0"/>
                  </a:rPr>
                  <a:t>8</a:t>
                </a:r>
                <a:endParaRPr lang="it-IT" sz="1600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34" name="Connettore 1 33"/>
              <p:cNvCxnSpPr>
                <a:stCxn id="50" idx="0"/>
                <a:endCxn id="33" idx="2"/>
              </p:cNvCxnSpPr>
              <p:nvPr/>
            </p:nvCxnSpPr>
            <p:spPr bwMode="auto">
              <a:xfrm flipH="1" flipV="1">
                <a:off x="7735478" y="1182895"/>
                <a:ext cx="33535" cy="2096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0" name="Ovale 49"/>
            <p:cNvSpPr/>
            <p:nvPr/>
          </p:nvSpPr>
          <p:spPr bwMode="auto">
            <a:xfrm>
              <a:off x="6784034" y="1355391"/>
              <a:ext cx="827636" cy="336050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Freccia a destra 22"/>
          <p:cNvSpPr/>
          <p:nvPr/>
        </p:nvSpPr>
        <p:spPr bwMode="auto">
          <a:xfrm>
            <a:off x="3267140" y="3114608"/>
            <a:ext cx="648072" cy="28803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259632" y="-27384"/>
            <a:ext cx="7200800" cy="707886"/>
          </a:xfrm>
          <a:prstGeom prst="rect">
            <a:avLst/>
          </a:prstGeom>
        </p:spPr>
        <p:txBody>
          <a:bodyPr wrap="square">
            <a:normAutofit fontScale="96630"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SPECIAL PAGES NUMBERING </a:t>
            </a:r>
          </a:p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STARTING PAGE NUMBERS FROM THE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57357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 rotWithShape="1">
          <a:blip r:embed="rId3"/>
          <a:srcRect r="16754" b="6006"/>
          <a:stretch/>
        </p:blipFill>
        <p:spPr bwMode="auto">
          <a:xfrm>
            <a:off x="2625777" y="1714440"/>
            <a:ext cx="4494530" cy="2853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sellaDiTesto 18"/>
          <p:cNvSpPr txBox="1"/>
          <p:nvPr/>
        </p:nvSpPr>
        <p:spPr>
          <a:xfrm>
            <a:off x="257150" y="2307582"/>
            <a:ext cx="2088232" cy="25963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rmAutofit fontScale="97147"/>
          </a:bodyPr>
          <a:lstStyle/>
          <a:p>
            <a:pPr marL="342900" indent="-342900" algn="l">
              <a:buFont typeface="+mj-lt"/>
              <a:buAutoNum type="arabicPeriod" startAt="10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Click on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the 'Page number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' button</a:t>
            </a:r>
          </a:p>
          <a:p>
            <a:pPr marL="342900" indent="-342900" algn="l">
              <a:buFont typeface="+mj-lt"/>
              <a:buAutoNum type="arabicPeriod" startAt="10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Then on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Format page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numbers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;</a:t>
            </a:r>
            <a:endParaRPr lang="it-IT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 startAt="10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Enter the number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1 in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Start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and confirm the operation by clicking on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OK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2915823" y="1229515"/>
            <a:ext cx="432050" cy="1047357"/>
            <a:chOff x="6973337" y="764704"/>
            <a:chExt cx="252029" cy="903341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6973338" y="764704"/>
              <a:ext cx="252028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10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6" name="Connettore 1 45"/>
            <p:cNvCxnSpPr>
              <a:stCxn id="47" idx="0"/>
              <a:endCxn id="44" idx="2"/>
            </p:cNvCxnSpPr>
            <p:nvPr/>
          </p:nvCxnSpPr>
          <p:spPr bwMode="auto">
            <a:xfrm flipV="1">
              <a:off x="7099351" y="1103258"/>
              <a:ext cx="1" cy="2542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Ovale 46"/>
            <p:cNvSpPr/>
            <p:nvPr/>
          </p:nvSpPr>
          <p:spPr bwMode="auto">
            <a:xfrm>
              <a:off x="6973337" y="1357512"/>
              <a:ext cx="252028" cy="310533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259632" y="-27384"/>
            <a:ext cx="7200800" cy="707886"/>
          </a:xfrm>
          <a:prstGeom prst="rect">
            <a:avLst/>
          </a:prstGeom>
        </p:spPr>
        <p:txBody>
          <a:bodyPr wrap="square">
            <a:normAutofit fontScale="96630"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SPECIAL PAGES NUMBERING </a:t>
            </a:r>
          </a:p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STARTING PAGE NUMBERS FROM THE INTRODUCTION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16508" r="79644" b="62337"/>
          <a:stretch/>
        </p:blipFill>
        <p:spPr bwMode="auto">
          <a:xfrm>
            <a:off x="2974392" y="2303814"/>
            <a:ext cx="1898650" cy="2428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3" t="23457" r="39252" b="34815"/>
          <a:stretch/>
        </p:blipFill>
        <p:spPr bwMode="auto">
          <a:xfrm>
            <a:off x="5030493" y="2132856"/>
            <a:ext cx="2141855" cy="2391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8" name="Gruppo 47"/>
          <p:cNvGrpSpPr/>
          <p:nvPr/>
        </p:nvGrpSpPr>
        <p:grpSpPr>
          <a:xfrm>
            <a:off x="3131843" y="3140968"/>
            <a:ext cx="1512158" cy="1005916"/>
            <a:chOff x="7056894" y="764704"/>
            <a:chExt cx="756080" cy="1005916"/>
          </a:xfrm>
        </p:grpSpPr>
        <p:sp>
          <p:nvSpPr>
            <p:cNvPr id="49" name="CasellaDiTesto 48"/>
            <p:cNvSpPr txBox="1"/>
            <p:nvPr/>
          </p:nvSpPr>
          <p:spPr>
            <a:xfrm>
              <a:off x="7291031" y="764704"/>
              <a:ext cx="197910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11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1" name="Connettore 1 50"/>
            <p:cNvCxnSpPr/>
            <p:nvPr/>
          </p:nvCxnSpPr>
          <p:spPr bwMode="auto">
            <a:xfrm flipH="1" flipV="1">
              <a:off x="7380925" y="1103258"/>
              <a:ext cx="4" cy="3288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Ovale 51"/>
            <p:cNvSpPr/>
            <p:nvPr/>
          </p:nvSpPr>
          <p:spPr bwMode="auto">
            <a:xfrm>
              <a:off x="7056894" y="1465484"/>
              <a:ext cx="756080" cy="305136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5580112" y="3140968"/>
            <a:ext cx="485942" cy="1005916"/>
            <a:chOff x="6931336" y="764704"/>
            <a:chExt cx="485942" cy="1005916"/>
          </a:xfrm>
        </p:grpSpPr>
        <p:sp>
          <p:nvSpPr>
            <p:cNvPr id="54" name="CasellaDiTesto 53"/>
            <p:cNvSpPr txBox="1"/>
            <p:nvPr/>
          </p:nvSpPr>
          <p:spPr>
            <a:xfrm>
              <a:off x="6931336" y="764704"/>
              <a:ext cx="485942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12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5" name="Connettore 1 54"/>
            <p:cNvCxnSpPr/>
            <p:nvPr/>
          </p:nvCxnSpPr>
          <p:spPr bwMode="auto">
            <a:xfrm flipH="1" flipV="1">
              <a:off x="7164482" y="1103258"/>
              <a:ext cx="4" cy="3288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Ovale 55"/>
            <p:cNvSpPr/>
            <p:nvPr/>
          </p:nvSpPr>
          <p:spPr bwMode="auto">
            <a:xfrm>
              <a:off x="6931336" y="1465484"/>
              <a:ext cx="485942" cy="305136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004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 rotWithShape="1">
          <a:blip r:embed="rId3"/>
          <a:srcRect l="38370" t="29087" r="39833" b="13805"/>
          <a:stretch/>
        </p:blipFill>
        <p:spPr bwMode="auto">
          <a:xfrm>
            <a:off x="4288519" y="2110277"/>
            <a:ext cx="2332245" cy="3048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4"/>
          <a:srcRect r="2279" b="78095"/>
          <a:stretch/>
        </p:blipFill>
        <p:spPr bwMode="auto">
          <a:xfrm>
            <a:off x="2267744" y="1158319"/>
            <a:ext cx="5980430" cy="931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sellaDiTesto 18"/>
          <p:cNvSpPr txBox="1"/>
          <p:nvPr/>
        </p:nvSpPr>
        <p:spPr>
          <a:xfrm>
            <a:off x="35496" y="1196753"/>
            <a:ext cx="2232248" cy="27363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rmAutofit fontScale="9755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it-IT" sz="1600" dirty="0" smtClean="0"/>
              <a:t>Click «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References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tab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»</a:t>
            </a:r>
            <a:r>
              <a:rPr lang="it-IT" sz="1600" b="1" dirty="0" smtClean="0"/>
              <a:t> </a:t>
            </a:r>
          </a:p>
          <a:p>
            <a:pPr marL="342900" indent="-342900" algn="l">
              <a:buFont typeface="+mj-lt"/>
              <a:buAutoNum type="arabicPeriod"/>
            </a:pPr>
            <a:r>
              <a:rPr lang="it-IT" sz="1600" b="1" dirty="0" err="1" smtClean="0"/>
              <a:t>Then</a:t>
            </a:r>
            <a:r>
              <a:rPr lang="it-IT" sz="1600" b="1" dirty="0" smtClean="0"/>
              <a:t> </a:t>
            </a:r>
            <a:r>
              <a:rPr lang="it-IT" sz="1600" b="1" dirty="0"/>
              <a:t>on</a:t>
            </a:r>
            <a:r>
              <a:rPr lang="it-IT" sz="1600" b="1" dirty="0" smtClean="0"/>
              <a:t>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Footnotes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select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button</a:t>
            </a:r>
            <a:r>
              <a:rPr lang="it-IT" sz="1600" dirty="0"/>
              <a:t> </a:t>
            </a:r>
            <a:r>
              <a:rPr lang="it-IT" sz="1600" dirty="0" smtClean="0"/>
              <a:t>  </a:t>
            </a:r>
            <a:r>
              <a:rPr lang="it-IT" sz="1600" b="1" dirty="0" err="1" smtClean="0"/>
              <a:t>Insert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footnote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  ;</a:t>
            </a:r>
          </a:p>
          <a:p>
            <a:pPr marL="342900" indent="-342900" algn="l">
              <a:buFont typeface="+mj-lt"/>
              <a:buAutoNum type="arabicPeriod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At the bottom of the page indicate the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sequence number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of the note</a:t>
            </a:r>
          </a:p>
          <a:p>
            <a:pPr algn="l"/>
            <a:endParaRPr lang="it-IT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259632" y="-27384"/>
            <a:ext cx="7200800" cy="707886"/>
          </a:xfrm>
          <a:prstGeom prst="rect">
            <a:avLst/>
          </a:prstGeom>
        </p:spPr>
        <p:txBody>
          <a:bodyPr wrap="square">
            <a:normAutofit fontScale="94594"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OTHER USEFUL FUNCTIONS OF WORD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FOOTNOTES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3535892" y="764704"/>
            <a:ext cx="604056" cy="756223"/>
            <a:chOff x="7057349" y="764704"/>
            <a:chExt cx="373097" cy="778188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7133945" y="764704"/>
              <a:ext cx="252028" cy="292001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6" name="Connettore 1 45"/>
            <p:cNvCxnSpPr/>
            <p:nvPr/>
          </p:nvCxnSpPr>
          <p:spPr bwMode="auto">
            <a:xfrm flipV="1">
              <a:off x="7252541" y="1056706"/>
              <a:ext cx="4" cy="30080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Ovale 46"/>
            <p:cNvSpPr/>
            <p:nvPr/>
          </p:nvSpPr>
          <p:spPr bwMode="auto">
            <a:xfrm>
              <a:off x="7057349" y="1357512"/>
              <a:ext cx="373097" cy="185380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Ovale 29"/>
          <p:cNvSpPr/>
          <p:nvPr/>
        </p:nvSpPr>
        <p:spPr>
          <a:xfrm>
            <a:off x="2987824" y="1602395"/>
            <a:ext cx="1008112" cy="451103"/>
          </a:xfrm>
          <a:prstGeom prst="ellips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grpSp>
        <p:nvGrpSpPr>
          <p:cNvPr id="48" name="Gruppo 47"/>
          <p:cNvGrpSpPr/>
          <p:nvPr/>
        </p:nvGrpSpPr>
        <p:grpSpPr>
          <a:xfrm>
            <a:off x="4572000" y="3334249"/>
            <a:ext cx="1080119" cy="968521"/>
            <a:chOff x="6931336" y="764704"/>
            <a:chExt cx="504056" cy="913882"/>
          </a:xfrm>
        </p:grpSpPr>
        <p:sp>
          <p:nvSpPr>
            <p:cNvPr id="49" name="CasellaDiTesto 48"/>
            <p:cNvSpPr txBox="1"/>
            <p:nvPr/>
          </p:nvSpPr>
          <p:spPr>
            <a:xfrm>
              <a:off x="7093466" y="764704"/>
              <a:ext cx="197910" cy="319455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03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1" name="Connettore 1 50"/>
            <p:cNvCxnSpPr/>
            <p:nvPr/>
          </p:nvCxnSpPr>
          <p:spPr bwMode="auto">
            <a:xfrm flipH="1" flipV="1">
              <a:off x="7183360" y="1103258"/>
              <a:ext cx="4" cy="3288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Ovale 51"/>
            <p:cNvSpPr/>
            <p:nvPr/>
          </p:nvSpPr>
          <p:spPr bwMode="auto">
            <a:xfrm>
              <a:off x="6931336" y="1419658"/>
              <a:ext cx="504056" cy="258928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4338144" y="1916832"/>
            <a:ext cx="953935" cy="926737"/>
            <a:chOff x="6931337" y="764704"/>
            <a:chExt cx="476968" cy="926737"/>
          </a:xfrm>
        </p:grpSpPr>
        <p:sp>
          <p:nvSpPr>
            <p:cNvPr id="58" name="CasellaDiTesto 57"/>
            <p:cNvSpPr txBox="1"/>
            <p:nvPr/>
          </p:nvSpPr>
          <p:spPr>
            <a:xfrm>
              <a:off x="7093466" y="764704"/>
              <a:ext cx="197910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02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9" name="Connettore 1 50"/>
            <p:cNvCxnSpPr/>
            <p:nvPr/>
          </p:nvCxnSpPr>
          <p:spPr bwMode="auto">
            <a:xfrm flipH="1" flipV="1">
              <a:off x="7183360" y="1103258"/>
              <a:ext cx="4" cy="3288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Ovale 59"/>
            <p:cNvSpPr/>
            <p:nvPr/>
          </p:nvSpPr>
          <p:spPr bwMode="auto">
            <a:xfrm>
              <a:off x="6931337" y="1465484"/>
              <a:ext cx="476968" cy="225957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686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4.81481E-6 C 0.06997 4.81481E-6 0.12344 0.01365 0.12344 0.03078 C 0.12344 0.04768 0.06997 0.0618 0.00434 0.0618 C -0.06128 0.0618 -0.11441 0.04768 -0.11441 0.03078 C -0.11441 0.01365 -0.06128 4.81481E-6 0.00434 4.81481E-6 Z " pathEditMode="relative" rAng="0" ptsTypes="AAAAA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 rotWithShape="1">
          <a:blip r:embed="rId3"/>
          <a:srcRect l="10301" t="-631" r="44114" b="49337"/>
          <a:stretch/>
        </p:blipFill>
        <p:spPr bwMode="auto">
          <a:xfrm>
            <a:off x="6050376" y="1890761"/>
            <a:ext cx="2184032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/>
          <p:cNvPicPr/>
          <p:nvPr/>
        </p:nvPicPr>
        <p:blipFill rotWithShape="1">
          <a:blip r:embed="rId4"/>
          <a:srcRect l="13935" t="7541" r="64061" b="29962"/>
          <a:stretch/>
        </p:blipFill>
        <p:spPr bwMode="auto">
          <a:xfrm>
            <a:off x="3067603" y="3501008"/>
            <a:ext cx="2944558" cy="2129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3"/>
          <a:srcRect l="-1" t="4223" r="41867" b="31770"/>
          <a:stretch/>
        </p:blipFill>
        <p:spPr bwMode="auto">
          <a:xfrm>
            <a:off x="3067603" y="1196751"/>
            <a:ext cx="2728533" cy="1853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0" y="-27384"/>
            <a:ext cx="8892480" cy="707886"/>
          </a:xfrm>
          <a:prstGeom prst="rect">
            <a:avLst/>
          </a:prstGeom>
        </p:spPr>
        <p:txBody>
          <a:bodyPr wrap="square">
            <a:normAutofit fontScale="94871"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CONVERT YOUR THESIS TO PDF 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WORD 2007 AND LATER VERSIONS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1030084"/>
            <a:ext cx="2686349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it-IT" sz="1600" dirty="0" smtClean="0">
                <a:latin typeface="Calibri" pitchFamily="34" charset="0"/>
                <a:cs typeface="Calibri" pitchFamily="34" charset="0"/>
              </a:rPr>
              <a:t>From Word 2007 and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above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 algn="l">
              <a:buFont typeface="+mj-lt"/>
              <a:buAutoNum type="arabicPeriod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Click on the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File Menu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and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select</a:t>
            </a:r>
          </a:p>
          <a:p>
            <a:pPr marL="342900" indent="-342900" algn="l">
              <a:buFont typeface="+mj-lt"/>
              <a:buAutoNum type="arabicPeriod"/>
            </a:pP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Export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or Save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>
                <a:latin typeface="Calibri" pitchFamily="34" charset="0"/>
                <a:cs typeface="Calibri" pitchFamily="34" charset="0"/>
              </a:rPr>
              <a:t>As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Student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ID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Number_Name_Surname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indent="-342900" algn="l">
              <a:buFont typeface="+mj-lt"/>
              <a:buAutoNum type="arabicPeriod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Click the Options button and enable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Create Bookmarks</a:t>
            </a:r>
          </a:p>
        </p:txBody>
      </p:sp>
      <p:grpSp>
        <p:nvGrpSpPr>
          <p:cNvPr id="53" name="Gruppo 52"/>
          <p:cNvGrpSpPr/>
          <p:nvPr/>
        </p:nvGrpSpPr>
        <p:grpSpPr>
          <a:xfrm>
            <a:off x="6236830" y="1527172"/>
            <a:ext cx="1008117" cy="1139272"/>
            <a:chOff x="6833881" y="764704"/>
            <a:chExt cx="990729" cy="1274204"/>
          </a:xfrm>
        </p:grpSpPr>
        <p:sp>
          <p:nvSpPr>
            <p:cNvPr id="54" name="CasellaDiTesto 53"/>
            <p:cNvSpPr txBox="1"/>
            <p:nvPr/>
          </p:nvSpPr>
          <p:spPr>
            <a:xfrm>
              <a:off x="6931336" y="764704"/>
              <a:ext cx="485942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5" name="Connettore 1 54"/>
            <p:cNvCxnSpPr/>
            <p:nvPr/>
          </p:nvCxnSpPr>
          <p:spPr bwMode="auto">
            <a:xfrm flipH="1" flipV="1">
              <a:off x="7164482" y="1103258"/>
              <a:ext cx="4" cy="5881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Ovale 55"/>
            <p:cNvSpPr/>
            <p:nvPr/>
          </p:nvSpPr>
          <p:spPr bwMode="auto">
            <a:xfrm>
              <a:off x="6833881" y="1711317"/>
              <a:ext cx="990729" cy="327591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75856" y="3429000"/>
            <a:ext cx="1584176" cy="1289115"/>
            <a:chOff x="3653964" y="4101214"/>
            <a:chExt cx="836025" cy="998745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3949518" y="4101214"/>
              <a:ext cx="190434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  <p:cxnSp>
          <p:nvCxnSpPr>
            <p:cNvPr id="34" name="Connettore 1 33"/>
            <p:cNvCxnSpPr/>
            <p:nvPr/>
          </p:nvCxnSpPr>
          <p:spPr bwMode="auto">
            <a:xfrm flipH="1" flipV="1">
              <a:off x="4040703" y="4449754"/>
              <a:ext cx="4032" cy="4242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Ovale 34"/>
            <p:cNvSpPr/>
            <p:nvPr/>
          </p:nvSpPr>
          <p:spPr bwMode="auto">
            <a:xfrm>
              <a:off x="3653964" y="4874002"/>
              <a:ext cx="836025" cy="225957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Freccia a destra 24"/>
          <p:cNvSpPr/>
          <p:nvPr/>
        </p:nvSpPr>
        <p:spPr bwMode="auto">
          <a:xfrm>
            <a:off x="2701275" y="2385582"/>
            <a:ext cx="208394" cy="75698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749133" y="836712"/>
            <a:ext cx="826659" cy="926737"/>
            <a:chOff x="6347537" y="1409185"/>
            <a:chExt cx="616555" cy="926737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6509669" y="1409185"/>
              <a:ext cx="142033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6" name="Connettore 1 45"/>
            <p:cNvCxnSpPr/>
            <p:nvPr/>
          </p:nvCxnSpPr>
          <p:spPr bwMode="auto">
            <a:xfrm flipH="1" flipV="1">
              <a:off x="6580684" y="1757724"/>
              <a:ext cx="4" cy="3288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Ovale 46"/>
            <p:cNvSpPr/>
            <p:nvPr/>
          </p:nvSpPr>
          <p:spPr bwMode="auto">
            <a:xfrm>
              <a:off x="6347537" y="2109965"/>
              <a:ext cx="616555" cy="225957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2909668" y="1948363"/>
            <a:ext cx="854533" cy="626474"/>
            <a:chOff x="3293969" y="2287453"/>
            <a:chExt cx="854533" cy="626474"/>
          </a:xfrm>
        </p:grpSpPr>
        <p:sp>
          <p:nvSpPr>
            <p:cNvPr id="27" name="Ovale 26"/>
            <p:cNvSpPr/>
            <p:nvPr/>
          </p:nvSpPr>
          <p:spPr bwMode="auto">
            <a:xfrm>
              <a:off x="3321843" y="2687970"/>
              <a:ext cx="826659" cy="225957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e 27"/>
            <p:cNvSpPr/>
            <p:nvPr/>
          </p:nvSpPr>
          <p:spPr bwMode="auto">
            <a:xfrm>
              <a:off x="3293969" y="2287453"/>
              <a:ext cx="826659" cy="296891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Connettore 1 29"/>
            <p:cNvCxnSpPr>
              <a:endCxn id="28" idx="4"/>
            </p:cNvCxnSpPr>
            <p:nvPr/>
          </p:nvCxnSpPr>
          <p:spPr bwMode="auto">
            <a:xfrm flipV="1">
              <a:off x="3706144" y="2584344"/>
              <a:ext cx="1155" cy="856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6" name="Connettore 1 35"/>
          <p:cNvCxnSpPr/>
          <p:nvPr/>
        </p:nvCxnSpPr>
        <p:spPr bwMode="auto">
          <a:xfrm flipV="1">
            <a:off x="3658645" y="1763449"/>
            <a:ext cx="350039" cy="2315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3304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62251" y="2632909"/>
            <a:ext cx="4531755" cy="3061606"/>
            <a:chOff x="3262251" y="2632909"/>
            <a:chExt cx="4531755" cy="30616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0824" y="2632909"/>
              <a:ext cx="2143182" cy="306160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2251" y="2632909"/>
              <a:ext cx="2225435" cy="3030379"/>
            </a:xfrm>
            <a:prstGeom prst="rect">
              <a:avLst/>
            </a:prstGeom>
          </p:spPr>
        </p:pic>
      </p:grpSp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59632" y="44624"/>
            <a:ext cx="7200800" cy="707886"/>
          </a:xfrm>
          <a:prstGeom prst="rect">
            <a:avLst/>
          </a:prstGeom>
        </p:spPr>
        <p:txBody>
          <a:bodyPr wrap="square">
            <a:normAutofit fontScale="94871"/>
          </a:bodyPr>
          <a:lstStyle/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CONVERT YOUR THESIS TO PDF 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WORD VERSIONS PREVIOUS TO WORD 2007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78941" y="1264390"/>
            <a:ext cx="2161382" cy="32932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l"/>
            <a:r>
              <a:rPr lang="it-IT" sz="1600" dirty="0">
                <a:latin typeface="Calibri" pitchFamily="34" charset="0"/>
                <a:cs typeface="Calibri" pitchFamily="34" charset="0"/>
              </a:rPr>
              <a:t>If </a:t>
            </a:r>
            <a:r>
              <a:rPr lang="it-IT" sz="1600" dirty="0" err="1">
                <a:latin typeface="Calibri" pitchFamily="34" charset="0"/>
                <a:cs typeface="Calibri" pitchFamily="34" charset="0"/>
              </a:rPr>
              <a:t>you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don’t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have the PDF option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enabled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in Microsoft Word 2007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or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later versions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download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and install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PDF Creator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from this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link:</a:t>
            </a:r>
            <a:r>
              <a:rPr lang="it-IT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https://sourceforge.net/projects/pdfcreator/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File/Print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Select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PDF Creator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Select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High quality.</a:t>
            </a:r>
            <a:endParaRPr lang="it-IT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177428" y="1052736"/>
            <a:ext cx="1473396" cy="1547823"/>
            <a:chOff x="3347864" y="1089807"/>
            <a:chExt cx="1773822" cy="2195177"/>
          </a:xfrm>
        </p:grpSpPr>
        <p:pic>
          <p:nvPicPr>
            <p:cNvPr id="27" name="Immagine 26"/>
            <p:cNvPicPr/>
            <p:nvPr/>
          </p:nvPicPr>
          <p:blipFill rotWithShape="1">
            <a:blip r:embed="rId7" cstate="print"/>
            <a:srcRect l="1086" r="61452" b="18340"/>
            <a:stretch/>
          </p:blipFill>
          <p:spPr bwMode="auto">
            <a:xfrm>
              <a:off x="3347864" y="1438776"/>
              <a:ext cx="1773822" cy="1846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3" name="Gruppo 52"/>
            <p:cNvGrpSpPr/>
            <p:nvPr/>
          </p:nvGrpSpPr>
          <p:grpSpPr>
            <a:xfrm>
              <a:off x="4211960" y="1089807"/>
              <a:ext cx="909726" cy="2195177"/>
              <a:chOff x="7872116" y="-1903630"/>
              <a:chExt cx="504056" cy="1169217"/>
            </a:xfrm>
          </p:grpSpPr>
          <p:cxnSp>
            <p:nvCxnSpPr>
              <p:cNvPr id="55" name="Connettore 1 54"/>
              <p:cNvCxnSpPr/>
              <p:nvPr/>
            </p:nvCxnSpPr>
            <p:spPr bwMode="auto">
              <a:xfrm flipH="1" flipV="1">
                <a:off x="8105267" y="-1717759"/>
                <a:ext cx="1" cy="74086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Ovale 55"/>
              <p:cNvSpPr/>
              <p:nvPr/>
            </p:nvSpPr>
            <p:spPr bwMode="auto">
              <a:xfrm>
                <a:off x="7872116" y="-976894"/>
                <a:ext cx="504056" cy="242481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7872116" y="-1903630"/>
                <a:ext cx="485942" cy="180324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latin typeface="Calibri" pitchFamily="34" charset="0"/>
                    <a:cs typeface="Calibri" pitchFamily="34" charset="0"/>
                  </a:rPr>
                  <a:t>1</a:t>
                </a:r>
                <a:endParaRPr lang="it-IT" sz="16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30" name="Gruppo 29"/>
          <p:cNvGrpSpPr/>
          <p:nvPr/>
        </p:nvGrpSpPr>
        <p:grpSpPr>
          <a:xfrm>
            <a:off x="3059832" y="2966915"/>
            <a:ext cx="817255" cy="1254173"/>
            <a:chOff x="7872115" y="-1524243"/>
            <a:chExt cx="543948" cy="789830"/>
          </a:xfrm>
        </p:grpSpPr>
        <p:sp>
          <p:nvSpPr>
            <p:cNvPr id="31" name="CasellaDiTesto 30"/>
            <p:cNvSpPr txBox="1"/>
            <p:nvPr/>
          </p:nvSpPr>
          <p:spPr>
            <a:xfrm>
              <a:off x="7881173" y="-1524243"/>
              <a:ext cx="485942" cy="18032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2" name="Connettore 1 31"/>
            <p:cNvCxnSpPr/>
            <p:nvPr/>
          </p:nvCxnSpPr>
          <p:spPr bwMode="auto">
            <a:xfrm flipH="1" flipV="1">
              <a:off x="8136780" y="-1336128"/>
              <a:ext cx="1" cy="3592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Ovale 32"/>
            <p:cNvSpPr/>
            <p:nvPr/>
          </p:nvSpPr>
          <p:spPr bwMode="auto">
            <a:xfrm>
              <a:off x="7872115" y="-976894"/>
              <a:ext cx="543948" cy="242481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3954244" y="2721535"/>
            <a:ext cx="818587" cy="1088175"/>
            <a:chOff x="7862297" y="-1445304"/>
            <a:chExt cx="485942" cy="660798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7862297" y="-1445304"/>
              <a:ext cx="485942" cy="18032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7" name="Connettore 1 36"/>
            <p:cNvCxnSpPr>
              <a:endCxn id="36" idx="2"/>
            </p:cNvCxnSpPr>
            <p:nvPr/>
          </p:nvCxnSpPr>
          <p:spPr bwMode="auto">
            <a:xfrm flipV="1">
              <a:off x="8105267" y="-1264980"/>
              <a:ext cx="1" cy="2880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e 37"/>
            <p:cNvSpPr/>
            <p:nvPr/>
          </p:nvSpPr>
          <p:spPr bwMode="auto">
            <a:xfrm>
              <a:off x="7872116" y="-976894"/>
              <a:ext cx="438880" cy="192388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5621599" y="2607903"/>
            <a:ext cx="877033" cy="1240633"/>
            <a:chOff x="7862297" y="-1445304"/>
            <a:chExt cx="485942" cy="660798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7862297" y="-1445304"/>
              <a:ext cx="485942" cy="18032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4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2" name="Connettore 1 41"/>
            <p:cNvCxnSpPr>
              <a:stCxn id="43" idx="0"/>
            </p:cNvCxnSpPr>
            <p:nvPr/>
          </p:nvCxnSpPr>
          <p:spPr bwMode="auto">
            <a:xfrm flipV="1">
              <a:off x="8091556" y="-1247874"/>
              <a:ext cx="0" cy="36717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Ovale 42"/>
            <p:cNvSpPr/>
            <p:nvPr/>
          </p:nvSpPr>
          <p:spPr bwMode="auto">
            <a:xfrm>
              <a:off x="7872116" y="-880700"/>
              <a:ext cx="438880" cy="96194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Freccia a destra 28"/>
          <p:cNvSpPr/>
          <p:nvPr/>
        </p:nvSpPr>
        <p:spPr bwMode="auto">
          <a:xfrm>
            <a:off x="2519772" y="2623840"/>
            <a:ext cx="648072" cy="28803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75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Open PDFs' file properti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0" r="40495"/>
          <a:stretch/>
        </p:blipFill>
        <p:spPr bwMode="auto">
          <a:xfrm>
            <a:off x="3250883" y="908720"/>
            <a:ext cx="2545254" cy="2369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59632" y="44624"/>
            <a:ext cx="7200800" cy="7078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514350" eaLnBrk="0" hangingPunct="0"/>
            <a:r>
              <a:rPr lang="it-IT" sz="19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CONVERT YOUR THESIS TO PDF </a:t>
            </a:r>
          </a:p>
          <a:p>
            <a:pPr defTabSz="514350" eaLnBrk="0" hangingPunct="0"/>
            <a:r>
              <a:rPr lang="it-IT" sz="19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FINAL PDF METADATA</a:t>
            </a:r>
            <a:endParaRPr lang="it-IT" sz="19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78941" y="1264390"/>
            <a:ext cx="2161382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Click on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File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Then on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Property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Click on a tab in the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Description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document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dialog box and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enter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title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author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subject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keywords</a:t>
            </a:r>
            <a:endParaRPr lang="it-IT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3491880" y="1002213"/>
            <a:ext cx="5053498" cy="338555"/>
            <a:chOff x="5598850" y="-1483657"/>
            <a:chExt cx="2749390" cy="180324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7862298" y="-1483657"/>
              <a:ext cx="485942" cy="18032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6" name="Connettore 1 25"/>
            <p:cNvCxnSpPr>
              <a:endCxn id="25" idx="1"/>
            </p:cNvCxnSpPr>
            <p:nvPr/>
          </p:nvCxnSpPr>
          <p:spPr bwMode="auto">
            <a:xfrm>
              <a:off x="5598850" y="-1406947"/>
              <a:ext cx="2263449" cy="134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uppo 39"/>
          <p:cNvGrpSpPr/>
          <p:nvPr/>
        </p:nvGrpSpPr>
        <p:grpSpPr>
          <a:xfrm>
            <a:off x="4499996" y="2514381"/>
            <a:ext cx="4117391" cy="338555"/>
            <a:chOff x="5827506" y="-1483657"/>
            <a:chExt cx="2281343" cy="180324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7622907" y="-1483657"/>
              <a:ext cx="485942" cy="18032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2" name="Connettore 1 41"/>
            <p:cNvCxnSpPr/>
            <p:nvPr/>
          </p:nvCxnSpPr>
          <p:spPr bwMode="auto">
            <a:xfrm flipV="1">
              <a:off x="5827507" y="-1393495"/>
              <a:ext cx="1795404" cy="112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Freccia a destra 19"/>
          <p:cNvSpPr/>
          <p:nvPr/>
        </p:nvSpPr>
        <p:spPr bwMode="auto">
          <a:xfrm>
            <a:off x="2411760" y="2204864"/>
            <a:ext cx="839123" cy="216024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convert scanned pdf to epub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99" y="3426196"/>
            <a:ext cx="3696946" cy="225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asellaDiTesto 20"/>
          <p:cNvSpPr txBox="1"/>
          <p:nvPr/>
        </p:nvSpPr>
        <p:spPr>
          <a:xfrm>
            <a:off x="1259632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4211960" y="3717032"/>
            <a:ext cx="4392489" cy="338555"/>
            <a:chOff x="5765530" y="-1483657"/>
            <a:chExt cx="2433767" cy="180324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7713355" y="-1483657"/>
              <a:ext cx="485942" cy="18032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5" name="Connettore 1 44"/>
            <p:cNvCxnSpPr>
              <a:endCxn id="44" idx="1"/>
            </p:cNvCxnSpPr>
            <p:nvPr/>
          </p:nvCxnSpPr>
          <p:spPr bwMode="auto">
            <a:xfrm>
              <a:off x="5765530" y="-1393495"/>
              <a:ext cx="1947825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42455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Risultati immagini per iulm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59632" y="4462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BURN YOUR FINAL PDF TO CD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(WINDOWS 10)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2173" y="2219618"/>
            <a:ext cx="2591779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rmAutofit fontScale="99500"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Insert</a:t>
            </a:r>
            <a:r>
              <a:rPr lang="it-IT" sz="1600" b="1" dirty="0" smtClean="0"/>
              <a:t> the blank CD</a:t>
            </a:r>
            <a:r>
              <a:rPr lang="it-IT" sz="1600" b="1" dirty="0"/>
              <a:t> into the</a:t>
            </a:r>
            <a:r>
              <a:rPr lang="it-IT" sz="1600" b="1" dirty="0" smtClean="0"/>
              <a:t> CD player/burner</a:t>
            </a:r>
            <a:endParaRPr lang="it-IT" sz="160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/>
              <a:t>Insert</a:t>
            </a:r>
            <a:r>
              <a:rPr lang="it-IT" sz="1600" b="1" dirty="0"/>
              <a:t> the flash drive into the appropriate</a:t>
            </a:r>
            <a:r>
              <a:rPr lang="it-IT" sz="1600" b="1" dirty="0" err="1" smtClean="0"/>
              <a:t> usb output</a:t>
            </a:r>
            <a:endParaRPr lang="it-IT" sz="1600" b="1" dirty="0" smtClean="0"/>
          </a:p>
        </p:txBody>
      </p:sp>
      <p:sp>
        <p:nvSpPr>
          <p:cNvPr id="20" name="Freccia a destra 19"/>
          <p:cNvSpPr/>
          <p:nvPr/>
        </p:nvSpPr>
        <p:spPr bwMode="auto">
          <a:xfrm>
            <a:off x="2683952" y="2973269"/>
            <a:ext cx="708788" cy="234867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259632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6288782" y="2082333"/>
            <a:ext cx="1883618" cy="338555"/>
            <a:chOff x="6546067" y="-1483657"/>
            <a:chExt cx="1457787" cy="180324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7740830" y="-1483657"/>
              <a:ext cx="263024" cy="18032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6" name="Connettore 1 25"/>
            <p:cNvCxnSpPr>
              <a:endCxn id="25" idx="1"/>
            </p:cNvCxnSpPr>
            <p:nvPr/>
          </p:nvCxnSpPr>
          <p:spPr bwMode="auto">
            <a:xfrm flipV="1">
              <a:off x="6546067" y="-1393495"/>
              <a:ext cx="1194764" cy="1345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422" y="2876730"/>
            <a:ext cx="2860360" cy="1848414"/>
          </a:xfrm>
          <a:prstGeom prst="rect">
            <a:avLst/>
          </a:prstGeom>
        </p:spPr>
      </p:pic>
      <p:grpSp>
        <p:nvGrpSpPr>
          <p:cNvPr id="40" name="Gruppo 39"/>
          <p:cNvGrpSpPr/>
          <p:nvPr/>
        </p:nvGrpSpPr>
        <p:grpSpPr>
          <a:xfrm>
            <a:off x="6288783" y="3876764"/>
            <a:ext cx="1883618" cy="338555"/>
            <a:chOff x="7188127" y="-1483657"/>
            <a:chExt cx="920722" cy="180324"/>
          </a:xfrm>
        </p:grpSpPr>
        <p:cxnSp>
          <p:nvCxnSpPr>
            <p:cNvPr id="42" name="Connettore 1 41"/>
            <p:cNvCxnSpPr>
              <a:endCxn id="41" idx="1"/>
            </p:cNvCxnSpPr>
            <p:nvPr/>
          </p:nvCxnSpPr>
          <p:spPr bwMode="auto">
            <a:xfrm>
              <a:off x="7188127" y="-1393495"/>
              <a:ext cx="754599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CasellaDiTesto 40"/>
            <p:cNvSpPr txBox="1"/>
            <p:nvPr/>
          </p:nvSpPr>
          <p:spPr>
            <a:xfrm>
              <a:off x="7942726" y="-1483657"/>
              <a:ext cx="166123" cy="18032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1282" y="122252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18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Windows 10 Burn a Disc windo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62" y="1448439"/>
            <a:ext cx="3134995" cy="278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isc setup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70" y="3664312"/>
            <a:ext cx="1914934" cy="126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disc setup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04" y="4479764"/>
            <a:ext cx="2593000" cy="13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59632" y="44624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BURN YOUR FINAL PDF TO </a:t>
            </a:r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CD</a:t>
            </a:r>
          </a:p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(WINDOWS 10)</a:t>
            </a:r>
          </a:p>
          <a:p>
            <a:pPr defTabSz="514350" eaLnBrk="0" hangingPunct="0"/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26509" y="1234926"/>
            <a:ext cx="2591779" cy="41857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rmAutofit fontScale="98815"/>
          </a:bodyPr>
          <a:lstStyle/>
          <a:p>
            <a:pPr marL="342900" lvl="0" indent="-342900" algn="l">
              <a:buFont typeface="+mj-lt"/>
              <a:buAutoNum type="arabicPeriod" startAt="4"/>
            </a:pPr>
            <a:r>
              <a:rPr lang="en-US" sz="1600" dirty="0"/>
              <a:t>A burn disc wizard will appear on the screen; </a:t>
            </a:r>
            <a:r>
              <a:rPr lang="en-US" sz="1600" dirty="0" smtClean="0"/>
              <a:t>insert the disc title, </a:t>
            </a:r>
            <a:r>
              <a:rPr lang="en-US" sz="1600" dirty="0"/>
              <a:t>then choose the option</a:t>
            </a:r>
            <a:r>
              <a:rPr lang="en-US" sz="1600" b="1" dirty="0"/>
              <a:t> </a:t>
            </a:r>
            <a:r>
              <a:rPr lang="en-US" sz="1600" b="1" dirty="0" smtClean="0"/>
              <a:t>With a CD/DVD player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lvl="0" indent="-342900" algn="l">
              <a:buFont typeface="+mj-lt"/>
              <a:buAutoNum type="arabicPeriod" startAt="4"/>
            </a:pPr>
            <a:r>
              <a:rPr lang="en-US" sz="1600" dirty="0" smtClean="0"/>
              <a:t>Click</a:t>
            </a:r>
            <a:r>
              <a:rPr lang="en-US" sz="1600" dirty="0"/>
              <a:t> </a:t>
            </a:r>
            <a:r>
              <a:rPr lang="en-US" sz="1600" b="1" dirty="0"/>
              <a:t>Next</a:t>
            </a:r>
            <a:r>
              <a:rPr lang="en-US" sz="1600" dirty="0"/>
              <a:t> then wait while the disc is prepared for use.</a:t>
            </a:r>
          </a:p>
          <a:p>
            <a:pPr marL="342900" lvl="0" indent="-342900" algn="l">
              <a:buFont typeface="+mj-lt"/>
              <a:buAutoNum type="arabicPeriod" startAt="4"/>
            </a:pPr>
            <a:r>
              <a:rPr lang="en-US" sz="1600" dirty="0" smtClean="0"/>
              <a:t>Then </a:t>
            </a:r>
            <a:r>
              <a:rPr lang="en-US" sz="1600" dirty="0"/>
              <a:t>wait while the disc is prepared for use.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600" dirty="0"/>
              <a:t>Open </a:t>
            </a:r>
            <a:r>
              <a:rPr lang="en-US" sz="1600" b="1" dirty="0"/>
              <a:t>File Explorer </a:t>
            </a:r>
            <a:r>
              <a:rPr lang="en-US" sz="1600" dirty="0" smtClean="0"/>
              <a:t>and drag </a:t>
            </a:r>
            <a:r>
              <a:rPr lang="en-US" sz="1600" dirty="0"/>
              <a:t>the pdf you </a:t>
            </a:r>
            <a:r>
              <a:rPr lang="en-US" sz="1600" dirty="0" smtClean="0"/>
              <a:t>want to </a:t>
            </a:r>
            <a:r>
              <a:rPr lang="en-US" sz="1600" dirty="0"/>
              <a:t>burn</a:t>
            </a:r>
            <a:r>
              <a:rPr lang="en-US" sz="1600" dirty="0" smtClean="0"/>
              <a:t>;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600" dirty="0" smtClean="0"/>
              <a:t>Click </a:t>
            </a:r>
            <a:r>
              <a:rPr lang="en-US" sz="1600" dirty="0"/>
              <a:t>the Manage tab and then </a:t>
            </a:r>
            <a:r>
              <a:rPr lang="en-US" sz="1600" b="1" dirty="0"/>
              <a:t>Eject</a:t>
            </a:r>
            <a:endParaRPr lang="it-IT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>
            <a:off x="2755959" y="2973270"/>
            <a:ext cx="375881" cy="167698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259632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5004048" y="1124744"/>
            <a:ext cx="1008112" cy="926737"/>
            <a:chOff x="6347537" y="1409185"/>
            <a:chExt cx="751890" cy="926737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6616071" y="1409185"/>
              <a:ext cx="142033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4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7" name="Connettore 1 45"/>
            <p:cNvCxnSpPr/>
            <p:nvPr/>
          </p:nvCxnSpPr>
          <p:spPr bwMode="auto">
            <a:xfrm flipH="1" flipV="1">
              <a:off x="6669773" y="1757724"/>
              <a:ext cx="4" cy="3288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Ovale 27"/>
            <p:cNvSpPr/>
            <p:nvPr/>
          </p:nvSpPr>
          <p:spPr bwMode="auto">
            <a:xfrm>
              <a:off x="6347537" y="2109965"/>
              <a:ext cx="751890" cy="225957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4716016" y="3140968"/>
            <a:ext cx="720082" cy="926737"/>
            <a:chOff x="6456038" y="1409185"/>
            <a:chExt cx="537066" cy="926737"/>
          </a:xfrm>
        </p:grpSpPr>
        <p:sp>
          <p:nvSpPr>
            <p:cNvPr id="48" name="CasellaDiTesto 47"/>
            <p:cNvSpPr txBox="1"/>
            <p:nvPr/>
          </p:nvSpPr>
          <p:spPr>
            <a:xfrm>
              <a:off x="6670867" y="1409185"/>
              <a:ext cx="142033" cy="33855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5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9" name="Connettore 1 45"/>
            <p:cNvCxnSpPr/>
            <p:nvPr/>
          </p:nvCxnSpPr>
          <p:spPr bwMode="auto">
            <a:xfrm flipH="1" flipV="1">
              <a:off x="6724570" y="1757724"/>
              <a:ext cx="4" cy="3288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Ovale 49"/>
            <p:cNvSpPr/>
            <p:nvPr/>
          </p:nvSpPr>
          <p:spPr bwMode="auto">
            <a:xfrm>
              <a:off x="6456038" y="2109965"/>
              <a:ext cx="537066" cy="225957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5" name="Gruppo 74"/>
          <p:cNvGrpSpPr/>
          <p:nvPr/>
        </p:nvGrpSpPr>
        <p:grpSpPr>
          <a:xfrm>
            <a:off x="7127238" y="4269256"/>
            <a:ext cx="413121" cy="1183829"/>
            <a:chOff x="8020394" y="-2048065"/>
            <a:chExt cx="194689" cy="717407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8020394" y="-1535824"/>
              <a:ext cx="194689" cy="20516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7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7" name="Connettore 1 41"/>
            <p:cNvCxnSpPr/>
            <p:nvPr/>
          </p:nvCxnSpPr>
          <p:spPr bwMode="auto">
            <a:xfrm flipH="1">
              <a:off x="8117738" y="-2048065"/>
              <a:ext cx="5108" cy="5122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8" name="Picture 4" descr="disc setup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45" y="1885186"/>
            <a:ext cx="2334464" cy="113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o 39"/>
          <p:cNvGrpSpPr/>
          <p:nvPr/>
        </p:nvGrpSpPr>
        <p:grpSpPr>
          <a:xfrm>
            <a:off x="5364094" y="2628373"/>
            <a:ext cx="1969692" cy="1122783"/>
            <a:chOff x="6674448" y="-1935964"/>
            <a:chExt cx="928245" cy="680413"/>
          </a:xfrm>
        </p:grpSpPr>
        <p:sp>
          <p:nvSpPr>
            <p:cNvPr id="30" name="CasellaDiTesto 40"/>
            <p:cNvSpPr txBox="1"/>
            <p:nvPr/>
          </p:nvSpPr>
          <p:spPr>
            <a:xfrm>
              <a:off x="7408004" y="-1935964"/>
              <a:ext cx="194689" cy="20516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6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1" name="Connettore 1 41"/>
            <p:cNvCxnSpPr>
              <a:endCxn id="30" idx="2"/>
            </p:cNvCxnSpPr>
            <p:nvPr/>
          </p:nvCxnSpPr>
          <p:spPr bwMode="auto">
            <a:xfrm flipV="1">
              <a:off x="6674448" y="-1730798"/>
              <a:ext cx="830901" cy="4752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uppo 39"/>
          <p:cNvGrpSpPr/>
          <p:nvPr/>
        </p:nvGrpSpPr>
        <p:grpSpPr>
          <a:xfrm flipV="1">
            <a:off x="5508104" y="5044977"/>
            <a:ext cx="1324966" cy="338554"/>
            <a:chOff x="7309750" y="-1531270"/>
            <a:chExt cx="704882" cy="111105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7819943" y="-1531270"/>
              <a:ext cx="194689" cy="111105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8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2" name="Connettore 1 41"/>
            <p:cNvCxnSpPr>
              <a:endCxn id="41" idx="1"/>
            </p:cNvCxnSpPr>
            <p:nvPr/>
          </p:nvCxnSpPr>
          <p:spPr bwMode="auto">
            <a:xfrm>
              <a:off x="7309750" y="-1493144"/>
              <a:ext cx="510193" cy="1742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47647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5760640" cy="476250"/>
          </a:xfrm>
        </p:spPr>
        <p:txBody>
          <a:bodyPr/>
          <a:lstStyle/>
          <a:p>
            <a:pPr algn="l">
              <a:defRPr/>
            </a:pPr>
            <a:endParaRPr lang="it-IT" b="1" dirty="0" smtClean="0">
              <a:solidFill>
                <a:srgbClr val="800000"/>
              </a:solidFill>
              <a:latin typeface="+mj-lt"/>
            </a:endParaRPr>
          </a:p>
          <a:p>
            <a:pPr algn="l">
              <a:defRPr/>
            </a:pP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magine 13" descr="Risultati immagini per iulm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1547664" y="44624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WHAT IS A STYLE SHEET?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1245341"/>
            <a:ext cx="63367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style sheet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is a predesigned thesis template based on Word styles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 style is a set of text formatting characteristics applied to content (chapter style, thesis body style, citation style, margins, font type, paragraph line spacing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…)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33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5760640" cy="476250"/>
          </a:xfrm>
        </p:spPr>
        <p:txBody>
          <a:bodyPr/>
          <a:lstStyle/>
          <a:p>
            <a:pPr algn="l">
              <a:defRPr/>
            </a:pPr>
            <a:endParaRPr lang="it-IT" b="1" dirty="0" smtClean="0">
              <a:solidFill>
                <a:srgbClr val="800000"/>
              </a:solidFill>
              <a:latin typeface="+mj-lt"/>
            </a:endParaRPr>
          </a:p>
          <a:p>
            <a:pPr algn="l">
              <a:defRPr/>
            </a:pP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magine 13" descr="Risultati immagini per iulm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1547664" y="44624"/>
            <a:ext cx="6264696" cy="400110"/>
          </a:xfrm>
          <a:prstGeom prst="rect">
            <a:avLst/>
          </a:prstGeom>
        </p:spPr>
        <p:txBody>
          <a:bodyPr wrap="square">
            <a:normAutofit fontScale="94594"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OTHER USEFUL FUNCTIONS OF WORD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1245341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How to combine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and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merge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multiple files </a:t>
            </a:r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into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one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(thesis </a:t>
            </a:r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chapters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);</a:t>
            </a:r>
            <a:endParaRPr lang="it-IT" sz="2000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How to </a:t>
            </a:r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insert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and </a:t>
            </a:r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fix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images in Word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 marL="285750" lvl="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27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/>
          <p:nvPr/>
        </p:nvPicPr>
        <p:blipFill rotWithShape="1">
          <a:blip r:embed="rId3"/>
          <a:srcRect l="9482" t="17119" r="41374" b="10042"/>
          <a:stretch/>
        </p:blipFill>
        <p:spPr bwMode="auto">
          <a:xfrm>
            <a:off x="3459503" y="2948382"/>
            <a:ext cx="3006725" cy="2505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4"/>
          <a:srcRect b="51881"/>
          <a:stretch/>
        </p:blipFill>
        <p:spPr bwMode="auto">
          <a:xfrm>
            <a:off x="2772350" y="1229798"/>
            <a:ext cx="6120130" cy="1655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" y="44624"/>
            <a:ext cx="9036496" cy="7078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514350" eaLnBrk="0" hangingPunct="0"/>
            <a:r>
              <a:rPr lang="it-IT" sz="19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OTHER USEFUL FUNCTIONS OF WORD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HOW TO COMBINE </a:t>
            </a:r>
            <a:r>
              <a:rPr lang="it-IT" sz="19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AND MERGE MULTIPLE FILES (THESIS CHAPTERS</a:t>
            </a:r>
            <a:r>
              <a:rPr lang="it-IT" sz="19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it-IT" sz="19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INTO ONE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259632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CasellaDiTesto 18"/>
          <p:cNvSpPr txBox="1"/>
          <p:nvPr/>
        </p:nvSpPr>
        <p:spPr>
          <a:xfrm>
            <a:off x="180021" y="1272658"/>
            <a:ext cx="2591779" cy="42445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en-US" sz="1600" dirty="0" smtClean="0">
                <a:latin typeface="Calibri" panose="020F0502020204030204" pitchFamily="34" charset="0"/>
              </a:rPr>
              <a:t>Create </a:t>
            </a:r>
            <a:r>
              <a:rPr lang="en-US" sz="1600" dirty="0">
                <a:latin typeface="Calibri" panose="020F0502020204030204" pitchFamily="34" charset="0"/>
              </a:rPr>
              <a:t>a new blank </a:t>
            </a:r>
            <a:r>
              <a:rPr lang="en-US" sz="1600" dirty="0" smtClean="0">
                <a:latin typeface="Calibri" panose="020F0502020204030204" pitchFamily="34" charset="0"/>
              </a:rPr>
              <a:t>document and then configure the page layout settings (</a:t>
            </a:r>
            <a:r>
              <a:rPr lang="en-US" sz="1600" dirty="0">
                <a:latin typeface="Calibri" panose="020F0502020204030204" pitchFamily="34" charset="0"/>
              </a:rPr>
              <a:t>based on the Style </a:t>
            </a:r>
            <a:r>
              <a:rPr lang="en-US" sz="1600" dirty="0" smtClean="0">
                <a:latin typeface="Calibri" panose="020F0502020204030204" pitchFamily="34" charset="0"/>
              </a:rPr>
              <a:t>Sheet) for the documents that </a:t>
            </a:r>
            <a:r>
              <a:rPr lang="en-US" sz="1600" dirty="0">
                <a:latin typeface="Calibri" panose="020F0502020204030204" pitchFamily="34" charset="0"/>
              </a:rPr>
              <a:t>are going to be merged.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 smtClean="0">
                <a:latin typeface="Calibri" panose="020F0502020204030204" pitchFamily="34" charset="0"/>
              </a:rPr>
              <a:t>Click</a:t>
            </a:r>
            <a:r>
              <a:rPr lang="it-IT" sz="1600" b="1" dirty="0" smtClean="0">
                <a:latin typeface="Calibri" panose="020F0502020204030204" pitchFamily="34" charset="0"/>
              </a:rPr>
              <a:t> on the drop-down</a:t>
            </a:r>
            <a:r>
              <a:rPr lang="it-IT" sz="1600" b="1" dirty="0">
                <a:latin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</a:rPr>
              <a:t>to the </a:t>
            </a:r>
            <a:r>
              <a:rPr lang="it-IT" sz="1600" dirty="0" smtClean="0">
                <a:latin typeface="Calibri" panose="020F0502020204030204" pitchFamily="34" charset="0"/>
              </a:rPr>
              <a:t>right</a:t>
            </a:r>
            <a:r>
              <a:rPr lang="it-IT" sz="1600" b="1" dirty="0" smtClean="0">
                <a:latin typeface="Calibri" panose="020F0502020204030204" pitchFamily="34" charset="0"/>
              </a:rPr>
              <a:t> of the button 'Object' then</a:t>
            </a:r>
            <a:r>
              <a:rPr lang="it-IT" sz="1600" dirty="0" smtClean="0">
                <a:latin typeface="Calibri" panose="020F0502020204030204" pitchFamily="34" charset="0"/>
              </a:rPr>
              <a:t> on '</a:t>
            </a:r>
            <a:r>
              <a:rPr lang="it-IT" sz="1600" b="1" dirty="0" smtClean="0">
                <a:latin typeface="Calibri" panose="020F0502020204030204" pitchFamily="34" charset="0"/>
              </a:rPr>
              <a:t>Text from file '</a:t>
            </a:r>
            <a:endParaRPr lang="it-IT" sz="1600" dirty="0" smtClean="0">
              <a:latin typeface="Calibri" panose="020F0502020204030204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it-IT" sz="1600" dirty="0" smtClean="0">
                <a:latin typeface="Calibri" panose="020F0502020204030204" pitchFamily="34" charset="0"/>
              </a:rPr>
              <a:t>Select the files you want to merge and combine to </a:t>
            </a:r>
            <a:r>
              <a:rPr lang="it-IT" sz="1600" dirty="0" err="1" smtClean="0">
                <a:latin typeface="Calibri" panose="020F0502020204030204" pitchFamily="34" charset="0"/>
              </a:rPr>
              <a:t>one</a:t>
            </a:r>
            <a:r>
              <a:rPr lang="it-IT" sz="1600" dirty="0" smtClean="0">
                <a:latin typeface="Calibri" panose="020F0502020204030204" pitchFamily="34" charset="0"/>
              </a:rPr>
              <a:t> by holding the _ CTRL _ (Windows_ ) or _ CMD_ (Mac) key then Insert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3275856" y="773855"/>
            <a:ext cx="323401" cy="782937"/>
            <a:chOff x="7872115" y="-1675491"/>
            <a:chExt cx="543948" cy="941078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7881173" y="-1675491"/>
              <a:ext cx="485942" cy="493717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7" name="Connettore 1 31"/>
            <p:cNvCxnSpPr>
              <a:endCxn id="24" idx="2"/>
            </p:cNvCxnSpPr>
            <p:nvPr/>
          </p:nvCxnSpPr>
          <p:spPr bwMode="auto">
            <a:xfrm flipH="1" flipV="1">
              <a:off x="8124145" y="-1181774"/>
              <a:ext cx="12636" cy="2048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Ovale 27"/>
            <p:cNvSpPr/>
            <p:nvPr/>
          </p:nvSpPr>
          <p:spPr bwMode="auto">
            <a:xfrm>
              <a:off x="7872115" y="-976894"/>
              <a:ext cx="543948" cy="242481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9" name="Connettore 2 28"/>
          <p:cNvCxnSpPr>
            <a:stCxn id="28" idx="5"/>
          </p:cNvCxnSpPr>
          <p:nvPr/>
        </p:nvCxnSpPr>
        <p:spPr>
          <a:xfrm>
            <a:off x="3551896" y="1527249"/>
            <a:ext cx="2631532" cy="9568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0" name="Gruppo 29"/>
          <p:cNvGrpSpPr/>
          <p:nvPr/>
        </p:nvGrpSpPr>
        <p:grpSpPr>
          <a:xfrm>
            <a:off x="7380309" y="858198"/>
            <a:ext cx="1512172" cy="1994737"/>
            <a:chOff x="7818079" y="-1538501"/>
            <a:chExt cx="1324991" cy="1150518"/>
          </a:xfrm>
        </p:grpSpPr>
        <p:sp>
          <p:nvSpPr>
            <p:cNvPr id="31" name="CasellaDiTesto 30"/>
            <p:cNvSpPr txBox="1"/>
            <p:nvPr/>
          </p:nvSpPr>
          <p:spPr>
            <a:xfrm>
              <a:off x="8191373" y="-1538501"/>
              <a:ext cx="383843" cy="19527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2" name="Connettore 1 31"/>
            <p:cNvCxnSpPr/>
            <p:nvPr/>
          </p:nvCxnSpPr>
          <p:spPr bwMode="auto">
            <a:xfrm flipH="1" flipV="1">
              <a:off x="8385933" y="-1351194"/>
              <a:ext cx="11205" cy="2698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Ovale 32"/>
            <p:cNvSpPr/>
            <p:nvPr/>
          </p:nvSpPr>
          <p:spPr bwMode="auto">
            <a:xfrm>
              <a:off x="7818079" y="-1075906"/>
              <a:ext cx="1324991" cy="687923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4067944" y="2719790"/>
            <a:ext cx="864096" cy="1213266"/>
            <a:chOff x="7881174" y="-1675491"/>
            <a:chExt cx="1009514" cy="1210713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8189525" y="-1675491"/>
              <a:ext cx="441765" cy="33784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7" name="Connettore 1 31"/>
            <p:cNvCxnSpPr>
              <a:endCxn id="36" idx="2"/>
            </p:cNvCxnSpPr>
            <p:nvPr/>
          </p:nvCxnSpPr>
          <p:spPr bwMode="auto">
            <a:xfrm flipH="1" flipV="1">
              <a:off x="8410408" y="-1337649"/>
              <a:ext cx="12636" cy="3607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e 37"/>
            <p:cNvSpPr/>
            <p:nvPr/>
          </p:nvSpPr>
          <p:spPr bwMode="auto">
            <a:xfrm>
              <a:off x="7881174" y="-976896"/>
              <a:ext cx="1009514" cy="512118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0" name="Ovale 39"/>
          <p:cNvSpPr/>
          <p:nvPr/>
        </p:nvSpPr>
        <p:spPr bwMode="auto">
          <a:xfrm>
            <a:off x="5292080" y="4932026"/>
            <a:ext cx="864096" cy="513198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Connettore 2 42"/>
          <p:cNvCxnSpPr/>
          <p:nvPr/>
        </p:nvCxnSpPr>
        <p:spPr>
          <a:xfrm>
            <a:off x="4752020" y="3933056"/>
            <a:ext cx="867723" cy="9358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55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/>
          <p:nvPr/>
        </p:nvPicPr>
        <p:blipFill rotWithShape="1">
          <a:blip r:embed="rId3"/>
          <a:srcRect l="15087" t="3067" r="14664" b="10060"/>
          <a:stretch/>
        </p:blipFill>
        <p:spPr bwMode="auto">
          <a:xfrm>
            <a:off x="3707904" y="3789478"/>
            <a:ext cx="3157270" cy="1854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4"/>
          <a:srcRect l="-1" r="17241" b="12950"/>
          <a:stretch/>
        </p:blipFill>
        <p:spPr bwMode="auto">
          <a:xfrm>
            <a:off x="3180534" y="1154053"/>
            <a:ext cx="5063874" cy="2995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59632" y="44624"/>
            <a:ext cx="7200800" cy="707886"/>
          </a:xfrm>
          <a:prstGeom prst="rect">
            <a:avLst/>
          </a:prstGeom>
        </p:spPr>
        <p:txBody>
          <a:bodyPr wrap="square">
            <a:normAutofit fontScale="94594"/>
          </a:bodyPr>
          <a:lstStyle/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OTHER USEFUL FUNCTIONS OF WORD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INSERT/FIX IMAGES (WORD 2007 AND LATER VERSIONS)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259632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CasellaDiTesto 18"/>
          <p:cNvSpPr txBox="1"/>
          <p:nvPr/>
        </p:nvSpPr>
        <p:spPr>
          <a:xfrm>
            <a:off x="179512" y="3140968"/>
            <a:ext cx="3024336" cy="2376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en-US" sz="1600" dirty="0" smtClean="0"/>
              <a:t>Display </a:t>
            </a:r>
            <a:r>
              <a:rPr lang="en-US" sz="1600" dirty="0"/>
              <a:t>the File tab of the ribbon and then click </a:t>
            </a:r>
            <a:r>
              <a:rPr lang="en-US" sz="1600" b="1" dirty="0" smtClean="0"/>
              <a:t>Options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/>
              <a:t>Click </a:t>
            </a:r>
            <a:r>
              <a:rPr lang="en-US" sz="1600" b="1" dirty="0"/>
              <a:t>Display</a:t>
            </a:r>
            <a:r>
              <a:rPr lang="en-US" sz="1600" dirty="0"/>
              <a:t> at the left side of the dialog box</a:t>
            </a:r>
            <a:r>
              <a:rPr lang="it-IT" sz="1600" b="1" dirty="0" smtClean="0"/>
              <a:t>, </a:t>
            </a:r>
            <a:r>
              <a:rPr lang="it-IT" sz="1600" dirty="0" smtClean="0"/>
              <a:t>Select the </a:t>
            </a:r>
            <a:r>
              <a:rPr lang="it-IT" sz="1600" b="1" dirty="0"/>
              <a:t>O</a:t>
            </a:r>
            <a:r>
              <a:rPr lang="it-IT" sz="1600" b="1" dirty="0" smtClean="0"/>
              <a:t>bject </a:t>
            </a:r>
            <a:r>
              <a:rPr lang="it-IT" sz="1600" b="1" dirty="0" err="1" smtClean="0"/>
              <a:t>Anchors</a:t>
            </a:r>
            <a:r>
              <a:rPr lang="it-IT" sz="1600" b="1" dirty="0" smtClean="0"/>
              <a:t> </a:t>
            </a:r>
            <a:r>
              <a:rPr lang="it-IT" sz="1600" dirty="0" err="1" smtClean="0"/>
              <a:t>check</a:t>
            </a:r>
            <a:r>
              <a:rPr lang="it-IT" sz="1600" dirty="0" smtClean="0"/>
              <a:t> box and press</a:t>
            </a:r>
            <a:r>
              <a:rPr lang="it-IT" sz="1600" b="1" dirty="0" smtClean="0"/>
              <a:t> OK (</a:t>
            </a:r>
            <a:r>
              <a:rPr lang="it-IT" sz="1600" dirty="0" smtClean="0"/>
              <a:t>on Mac: </a:t>
            </a:r>
            <a:r>
              <a:rPr lang="it-IT" sz="1600" b="1" dirty="0" err="1" smtClean="0"/>
              <a:t>Preferences</a:t>
            </a:r>
            <a:r>
              <a:rPr lang="it-IT" sz="1600" dirty="0" smtClean="0"/>
              <a:t> /</a:t>
            </a:r>
            <a:r>
              <a:rPr lang="it-IT" sz="1600" b="1" dirty="0" smtClean="0"/>
              <a:t>Display/Object Anchors</a:t>
            </a:r>
            <a:endParaRPr lang="it-IT" sz="1600" dirty="0" smtClean="0">
              <a:latin typeface="Calibri" panose="020F0502020204030204" pitchFamily="34" charset="0"/>
            </a:endParaRPr>
          </a:p>
        </p:txBody>
      </p:sp>
      <p:sp>
        <p:nvSpPr>
          <p:cNvPr id="19" name="Rettangolo 25"/>
          <p:cNvSpPr/>
          <p:nvPr/>
        </p:nvSpPr>
        <p:spPr>
          <a:xfrm>
            <a:off x="179512" y="1196753"/>
            <a:ext cx="3024336" cy="15696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l"/>
            <a:r>
              <a:rPr lang="it-IT" sz="1600" dirty="0" smtClean="0"/>
              <a:t>The </a:t>
            </a:r>
            <a:r>
              <a:rPr lang="it-IT" sz="1600" b="1" dirty="0" smtClean="0"/>
              <a:t>anchor</a:t>
            </a:r>
            <a:r>
              <a:rPr lang="it-IT" sz="1600" dirty="0" smtClean="0"/>
              <a:t> function in Word allows you to </a:t>
            </a:r>
            <a:r>
              <a:rPr lang="it-IT" sz="1600" dirty="0" err="1" smtClean="0"/>
              <a:t>fix</a:t>
            </a:r>
            <a:r>
              <a:rPr lang="it-IT" sz="1600" dirty="0" smtClean="0"/>
              <a:t> the </a:t>
            </a:r>
            <a:r>
              <a:rPr lang="it-IT" sz="1600" dirty="0" err="1" smtClean="0"/>
              <a:t>exact</a:t>
            </a:r>
            <a:r>
              <a:rPr lang="it-IT" sz="1600" dirty="0" smtClean="0"/>
              <a:t> images in the </a:t>
            </a:r>
            <a:r>
              <a:rPr lang="it-IT" sz="1600" dirty="0" err="1" smtClean="0"/>
              <a:t>stylesheet</a:t>
            </a:r>
            <a:r>
              <a:rPr lang="it-IT" sz="1600" dirty="0" smtClean="0"/>
              <a:t>, so </a:t>
            </a:r>
            <a:r>
              <a:rPr lang="it-IT" sz="1600" dirty="0" err="1" smtClean="0"/>
              <a:t>that</a:t>
            </a:r>
            <a:r>
              <a:rPr lang="it-IT" sz="1600" dirty="0" smtClean="0"/>
              <a:t> </a:t>
            </a:r>
            <a:r>
              <a:rPr lang="it-IT" sz="1600" dirty="0" err="1" smtClean="0"/>
              <a:t>they</a:t>
            </a:r>
            <a:r>
              <a:rPr lang="it-IT" sz="1600" dirty="0" smtClean="0"/>
              <a:t> remain in </a:t>
            </a:r>
            <a:r>
              <a:rPr lang="it-IT" sz="1600" dirty="0" err="1" smtClean="0"/>
              <a:t>place</a:t>
            </a:r>
            <a:r>
              <a:rPr lang="it-IT" sz="1600" dirty="0" smtClean="0"/>
              <a:t> </a:t>
            </a:r>
            <a:r>
              <a:rPr lang="it-IT" sz="1600" dirty="0" err="1" smtClean="0"/>
              <a:t>even</a:t>
            </a:r>
            <a:r>
              <a:rPr lang="it-IT" sz="1600" dirty="0" smtClean="0"/>
              <a:t> in case of </a:t>
            </a:r>
            <a:r>
              <a:rPr lang="it-IT" sz="1600" dirty="0" err="1" smtClean="0"/>
              <a:t>change</a:t>
            </a:r>
            <a:r>
              <a:rPr lang="it-IT" sz="1600" dirty="0" smtClean="0"/>
              <a:t> in  </a:t>
            </a:r>
            <a:r>
              <a:rPr lang="it-IT" sz="1600" dirty="0" err="1" smtClean="0"/>
              <a:t>your</a:t>
            </a:r>
            <a:r>
              <a:rPr lang="it-IT" sz="1600" dirty="0" smtClean="0"/>
              <a:t> </a:t>
            </a:r>
            <a:r>
              <a:rPr lang="it-IT" sz="1600" dirty="0" err="1" smtClean="0"/>
              <a:t>document</a:t>
            </a:r>
            <a:r>
              <a:rPr lang="it-IT" sz="1600" dirty="0" smtClean="0"/>
              <a:t>. 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3248361" y="2852646"/>
            <a:ext cx="243519" cy="576354"/>
            <a:chOff x="7872115" y="-1675491"/>
            <a:chExt cx="543948" cy="941078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7881173" y="-1675491"/>
              <a:ext cx="485942" cy="493717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7" name="Connettore 1 31"/>
            <p:cNvCxnSpPr>
              <a:endCxn id="24" idx="2"/>
            </p:cNvCxnSpPr>
            <p:nvPr/>
          </p:nvCxnSpPr>
          <p:spPr bwMode="auto">
            <a:xfrm flipH="1" flipV="1">
              <a:off x="8124145" y="-1181774"/>
              <a:ext cx="12636" cy="2048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Ovale 27"/>
            <p:cNvSpPr/>
            <p:nvPr/>
          </p:nvSpPr>
          <p:spPr bwMode="auto">
            <a:xfrm>
              <a:off x="7872115" y="-976894"/>
              <a:ext cx="543948" cy="242481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3923933" y="4221088"/>
            <a:ext cx="1152128" cy="648072"/>
            <a:chOff x="7872115" y="-1792593"/>
            <a:chExt cx="580211" cy="1058180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7881173" y="-1792593"/>
              <a:ext cx="485942" cy="552795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1" name="Connettore 1 31"/>
            <p:cNvCxnSpPr>
              <a:endCxn id="30" idx="2"/>
            </p:cNvCxnSpPr>
            <p:nvPr/>
          </p:nvCxnSpPr>
          <p:spPr bwMode="auto">
            <a:xfrm flipH="1" flipV="1">
              <a:off x="8124144" y="-1239798"/>
              <a:ext cx="1810" cy="2473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Ovale 31"/>
            <p:cNvSpPr/>
            <p:nvPr/>
          </p:nvSpPr>
          <p:spPr bwMode="auto">
            <a:xfrm>
              <a:off x="7872115" y="-976892"/>
              <a:ext cx="580211" cy="242479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455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/>
          <p:nvPr/>
        </p:nvPicPr>
        <p:blipFill rotWithShape="1">
          <a:blip r:embed="rId3"/>
          <a:srcRect l="2902" t="-258" r="22778" b="26947"/>
          <a:stretch/>
        </p:blipFill>
        <p:spPr bwMode="auto">
          <a:xfrm>
            <a:off x="3816171" y="3441048"/>
            <a:ext cx="4500245" cy="2451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4"/>
          <a:srcRect l="-575" r="17531" b="23337"/>
          <a:stretch/>
        </p:blipFill>
        <p:spPr bwMode="auto">
          <a:xfrm>
            <a:off x="3203848" y="1034988"/>
            <a:ext cx="5081270" cy="2637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323528" y="6021288"/>
            <a:ext cx="1008112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59632" y="44624"/>
            <a:ext cx="7128792" cy="707886"/>
          </a:xfrm>
          <a:prstGeom prst="rect">
            <a:avLst/>
          </a:prstGeom>
        </p:spPr>
        <p:txBody>
          <a:bodyPr wrap="square">
            <a:normAutofit fontScale="94594"/>
          </a:bodyPr>
          <a:lstStyle/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OTHER USEFUL FUNCTIONS OF WORD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INSERT/FIX IMAGES (WORD 2007 AND LATER VERSIONS)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259632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ttangolo 25"/>
          <p:cNvSpPr/>
          <p:nvPr/>
        </p:nvSpPr>
        <p:spPr>
          <a:xfrm>
            <a:off x="179512" y="908720"/>
            <a:ext cx="3024336" cy="37856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l">
              <a:buFont typeface="+mj-lt"/>
              <a:buAutoNum type="arabicPeriod" startAt="3"/>
            </a:pPr>
            <a:r>
              <a:rPr lang="it-IT" sz="1600" dirty="0" err="1" smtClean="0"/>
              <a:t>Clicking</a:t>
            </a:r>
            <a:r>
              <a:rPr lang="it-IT" sz="1600" dirty="0" smtClean="0"/>
              <a:t> twice on the image Word </a:t>
            </a:r>
            <a:r>
              <a:rPr lang="it-IT" sz="1600" dirty="0" err="1" smtClean="0"/>
              <a:t>displays</a:t>
            </a:r>
            <a:r>
              <a:rPr lang="it-IT" sz="1600" dirty="0"/>
              <a:t> </a:t>
            </a:r>
            <a:r>
              <a:rPr lang="it-IT" sz="1600" b="1" dirty="0"/>
              <a:t>Format Picture </a:t>
            </a:r>
            <a:r>
              <a:rPr lang="it-IT" sz="1600" b="1" dirty="0" err="1"/>
              <a:t>dialog</a:t>
            </a:r>
            <a:r>
              <a:rPr lang="it-IT" sz="1600" b="1" dirty="0"/>
              <a:t> box</a:t>
            </a:r>
            <a:r>
              <a:rPr lang="it-IT" sz="1600" dirty="0"/>
              <a:t> </a:t>
            </a:r>
            <a:r>
              <a:rPr lang="it-IT" sz="1600" dirty="0" smtClean="0"/>
              <a:t>to change the image layout (</a:t>
            </a:r>
            <a:r>
              <a:rPr lang="it-IT" sz="1600" b="1" dirty="0" smtClean="0"/>
              <a:t>Top right</a:t>
            </a:r>
            <a:r>
              <a:rPr lang="it-IT" sz="1600" u="sng" dirty="0" smtClean="0"/>
              <a:t> </a:t>
            </a:r>
            <a:r>
              <a:rPr lang="it-IT" sz="1600" b="1" u="sng" dirty="0" smtClean="0"/>
              <a:t>position</a:t>
            </a:r>
            <a:r>
              <a:rPr lang="it-IT" sz="1600" u="sng" dirty="0" smtClean="0"/>
              <a:t>)</a:t>
            </a:r>
          </a:p>
          <a:p>
            <a:pPr marL="342900" lvl="0" indent="-342900" algn="l">
              <a:buFont typeface="+mj-lt"/>
              <a:buAutoNum type="arabicPeriod" startAt="3"/>
            </a:pPr>
            <a:r>
              <a:rPr lang="it-IT" sz="1600" u="sng" dirty="0" err="1"/>
              <a:t>C</a:t>
            </a:r>
            <a:r>
              <a:rPr lang="it-IT" sz="1600" u="sng" dirty="0" err="1" smtClean="0"/>
              <a:t>hoose</a:t>
            </a:r>
            <a:r>
              <a:rPr lang="it-IT" sz="1600" u="sng" dirty="0" smtClean="0"/>
              <a:t> </a:t>
            </a:r>
            <a:r>
              <a:rPr lang="it-IT" sz="1600" dirty="0" err="1"/>
              <a:t>Size</a:t>
            </a:r>
            <a:r>
              <a:rPr lang="it-IT" sz="1600" dirty="0"/>
              <a:t> and Position option</a:t>
            </a:r>
            <a:r>
              <a:rPr lang="it-IT" sz="1600" u="sng" dirty="0" smtClean="0"/>
              <a:t> in the style </a:t>
            </a:r>
            <a:r>
              <a:rPr lang="it-IT" sz="1600" u="sng" dirty="0" err="1" smtClean="0"/>
              <a:t>sheet</a:t>
            </a:r>
            <a:r>
              <a:rPr lang="it-IT" sz="1600" u="sng" dirty="0" smtClean="0"/>
              <a:t> to </a:t>
            </a:r>
            <a:r>
              <a:rPr lang="it-IT" sz="1600" u="sng" dirty="0" err="1" smtClean="0"/>
              <a:t>e</a:t>
            </a:r>
            <a:r>
              <a:rPr lang="it-IT" sz="1600" dirty="0" err="1" smtClean="0"/>
              <a:t>nable</a:t>
            </a:r>
            <a:r>
              <a:rPr lang="it-IT" sz="1600" dirty="0" smtClean="0"/>
              <a:t> </a:t>
            </a:r>
            <a:r>
              <a:rPr lang="it-IT" sz="1600" dirty="0" err="1" smtClean="0"/>
              <a:t>Fixed</a:t>
            </a:r>
            <a:r>
              <a:rPr lang="it-IT" sz="1600" dirty="0" smtClean="0"/>
              <a:t> </a:t>
            </a:r>
            <a:r>
              <a:rPr lang="it-IT" sz="1600" dirty="0"/>
              <a:t>position on </a:t>
            </a:r>
            <a:r>
              <a:rPr lang="it-IT" sz="1600" dirty="0" smtClean="0"/>
              <a:t>page with </a:t>
            </a:r>
            <a:r>
              <a:rPr lang="it-IT" sz="1600" dirty="0" err="1" smtClean="0"/>
              <a:t>several</a:t>
            </a:r>
            <a:r>
              <a:rPr lang="it-IT" sz="1600" dirty="0" smtClean="0"/>
              <a:t> </a:t>
            </a:r>
            <a:r>
              <a:rPr lang="it-IT" sz="1600" dirty="0" err="1" smtClean="0"/>
              <a:t>options</a:t>
            </a:r>
            <a:r>
              <a:rPr lang="it-IT" sz="1600" dirty="0" smtClean="0"/>
              <a:t> (</a:t>
            </a:r>
            <a:r>
              <a:rPr lang="en-US" sz="1600" i="1" dirty="0"/>
              <a:t>moving the </a:t>
            </a:r>
            <a:r>
              <a:rPr lang="en-US" sz="1600" b="1" i="1" dirty="0"/>
              <a:t>image</a:t>
            </a:r>
            <a:r>
              <a:rPr lang="en-US" sz="1600" i="1" dirty="0"/>
              <a:t> in front of text and behind text, </a:t>
            </a:r>
            <a:r>
              <a:rPr lang="en-US" sz="1600" dirty="0"/>
              <a:t>or</a:t>
            </a:r>
            <a:r>
              <a:rPr lang="en-US" sz="1600" i="1" dirty="0"/>
              <a:t> flowing text around the </a:t>
            </a:r>
            <a:r>
              <a:rPr lang="en-US" sz="1600" b="1" i="1" dirty="0"/>
              <a:t>image</a:t>
            </a:r>
            <a:r>
              <a:rPr lang="en-US" sz="1600" i="1" dirty="0"/>
              <a:t> with a square wrap, tight wrap or top and bottom wrap</a:t>
            </a:r>
            <a:r>
              <a:rPr lang="it-IT" sz="1600" dirty="0" smtClean="0"/>
              <a:t>)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5292080" y="721332"/>
            <a:ext cx="3851920" cy="944012"/>
            <a:chOff x="7872115" y="-1664426"/>
            <a:chExt cx="543948" cy="1071518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8095824" y="-1664426"/>
              <a:ext cx="51954" cy="38428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4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3" name="Connettore 1 31"/>
            <p:cNvCxnSpPr/>
            <p:nvPr/>
          </p:nvCxnSpPr>
          <p:spPr bwMode="auto">
            <a:xfrm flipH="1" flipV="1">
              <a:off x="8121801" y="-1299866"/>
              <a:ext cx="0" cy="1501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Ovale 23"/>
            <p:cNvSpPr/>
            <p:nvPr/>
          </p:nvSpPr>
          <p:spPr bwMode="auto">
            <a:xfrm>
              <a:off x="7872115" y="-1112919"/>
              <a:ext cx="543948" cy="520011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3851920" y="2514382"/>
            <a:ext cx="1311996" cy="338554"/>
            <a:chOff x="7447046" y="-1625330"/>
            <a:chExt cx="354289" cy="205166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7447046" y="-1625330"/>
              <a:ext cx="194689" cy="20516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it-IT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9" name="Connettore 1 41"/>
            <p:cNvCxnSpPr/>
            <p:nvPr/>
          </p:nvCxnSpPr>
          <p:spPr bwMode="auto">
            <a:xfrm flipH="1">
              <a:off x="7641735" y="-1522747"/>
              <a:ext cx="159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3" name="Connettore 2 42"/>
          <p:cNvCxnSpPr>
            <a:endCxn id="25" idx="0"/>
          </p:cNvCxnSpPr>
          <p:nvPr/>
        </p:nvCxnSpPr>
        <p:spPr>
          <a:xfrm flipH="1">
            <a:off x="6300192" y="1665344"/>
            <a:ext cx="1368152" cy="22269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Ovale 24"/>
          <p:cNvSpPr/>
          <p:nvPr/>
        </p:nvSpPr>
        <p:spPr bwMode="auto">
          <a:xfrm>
            <a:off x="5364088" y="3892272"/>
            <a:ext cx="1872208" cy="1408936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55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Risultati immagini per iulm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1547664" y="44624"/>
            <a:ext cx="6264696" cy="400110"/>
          </a:xfrm>
          <a:prstGeom prst="rect">
            <a:avLst/>
          </a:prstGeom>
        </p:spPr>
        <p:txBody>
          <a:bodyPr wrap="square">
            <a:normAutofit fontScale="97222"/>
          </a:bodyPr>
          <a:lstStyle/>
          <a:p>
            <a:pPr defTabSz="514350" eaLnBrk="0" hangingPunct="0"/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ADVANTAGES OF USING </a:t>
            </a:r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IULM </a:t>
            </a:r>
            <a:r>
              <a:rPr lang="it-IT" sz="2000" b="1" dirty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STYLE SHEETS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331640" y="1268761"/>
            <a:ext cx="6552728" cy="3785652"/>
          </a:xfrm>
          <a:prstGeom prst="rect">
            <a:avLst/>
          </a:prstGeom>
          <a:noFill/>
        </p:spPr>
        <p:txBody>
          <a:bodyPr wrap="square" rtlCol="0">
            <a:normAutofit fontScale="91209"/>
          </a:bodyPr>
          <a:lstStyle/>
          <a:p>
            <a:pPr marL="285750" lvl="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Iulm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thesis formatting template provides built-in formatting for text and heading styles, margin settings, section breaks and page numbering, and place-holders for automatically generated table of contents, lists of figures, tables and plates…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Iulm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Style Sheet is the great way to save time and create consistent Office documents: using styles to format your thesis so you can quickly and easily apply a set of formatting choices consistently throughout your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document.</a:t>
            </a: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03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483768" y="4203357"/>
            <a:ext cx="3841784" cy="1625459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4"/>
          <a:srcRect l="1" r="-2354" b="25704"/>
          <a:stretch/>
        </p:blipFill>
        <p:spPr>
          <a:xfrm>
            <a:off x="3059832" y="1736506"/>
            <a:ext cx="5184576" cy="2380637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71C7D-5FF5-424B-B6FD-A8C273DF589F}" type="slidenum">
              <a:rPr lang="it-IT" sz="1200" b="1" smtClean="0"/>
              <a:pPr>
                <a:defRPr/>
              </a:pPr>
              <a:t>5</a:t>
            </a:fld>
            <a:endParaRPr lang="it-IT" sz="1200" b="1" dirty="0"/>
          </a:p>
        </p:txBody>
      </p:sp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1547664" y="116632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IULM STYLE SHEET DOWNLOAD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8148" y="1527858"/>
            <a:ext cx="2941684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rmAutofit fontScale="99336"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Connect to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Iulm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Online Library Platform </a:t>
            </a:r>
            <a:r>
              <a:rPr lang="it-IT" sz="16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7" action="ppaction://hlinkfile"/>
              </a:rPr>
              <a:t>Digger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Then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click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THESIS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/ FINAL EXAM EDITING WORKSHOP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it-IT" dirty="0" smtClean="0"/>
              <a:t>And </a:t>
            </a:r>
            <a:r>
              <a:rPr lang="en-US" b="1" dirty="0" smtClean="0"/>
              <a:t>Download</a:t>
            </a:r>
            <a:r>
              <a:rPr lang="it-IT" dirty="0" smtClean="0"/>
              <a:t> </a:t>
            </a:r>
            <a:r>
              <a:rPr lang="en-US" sz="1600" b="1" dirty="0" err="1" smtClean="0"/>
              <a:t>Iulm</a:t>
            </a:r>
            <a:r>
              <a:rPr lang="en-US" sz="1600" b="1" dirty="0" smtClean="0"/>
              <a:t> </a:t>
            </a:r>
            <a:r>
              <a:rPr lang="en-US" sz="1600" b="1" dirty="0"/>
              <a:t>Style </a:t>
            </a:r>
            <a:r>
              <a:rPr lang="en-US" sz="1600" b="1" dirty="0" smtClean="0"/>
              <a:t>Sheet template</a:t>
            </a:r>
            <a:endParaRPr lang="it-IT" sz="1600" b="1" dirty="0"/>
          </a:p>
          <a:p>
            <a:pPr marL="285750" indent="-285750" algn="l">
              <a:buFont typeface="Wingdings" pitchFamily="2" charset="2"/>
              <a:buChar char="Ø"/>
            </a:pP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3059832" y="2173778"/>
            <a:ext cx="1224136" cy="42101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Connettore 2 26"/>
          <p:cNvCxnSpPr/>
          <p:nvPr/>
        </p:nvCxnSpPr>
        <p:spPr bwMode="auto">
          <a:xfrm>
            <a:off x="4067944" y="2594788"/>
            <a:ext cx="1656184" cy="8955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ale 16"/>
          <p:cNvSpPr/>
          <p:nvPr/>
        </p:nvSpPr>
        <p:spPr bwMode="auto">
          <a:xfrm>
            <a:off x="5599218" y="3490379"/>
            <a:ext cx="1349045" cy="42101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Connettore 2 26"/>
          <p:cNvCxnSpPr/>
          <p:nvPr/>
        </p:nvCxnSpPr>
        <p:spPr bwMode="auto">
          <a:xfrm flipH="1">
            <a:off x="4067944" y="3945300"/>
            <a:ext cx="1944216" cy="12989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e 16"/>
          <p:cNvSpPr/>
          <p:nvPr/>
        </p:nvSpPr>
        <p:spPr bwMode="auto">
          <a:xfrm>
            <a:off x="2677235" y="5119144"/>
            <a:ext cx="1349045" cy="42101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54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9" b="45454"/>
          <a:stretch/>
        </p:blipFill>
        <p:spPr bwMode="auto">
          <a:xfrm>
            <a:off x="1979712" y="1628800"/>
            <a:ext cx="5184576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Risultati immagini per iulm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1547664" y="4462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GETTING STARTED WITH THE STYLE SHEET  </a:t>
            </a:r>
          </a:p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TEMPLATE DOWNLOAD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1547664" y="3517806"/>
            <a:ext cx="1224136" cy="42101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199654"/>
            <a:ext cx="1352816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Open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Save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the stylesheet as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a Word template in a folder on your computer (preferably in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Templates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4231772" y="4134986"/>
            <a:ext cx="1492356" cy="374134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Connettore 2 26"/>
          <p:cNvCxnSpPr>
            <a:endCxn id="26" idx="2"/>
          </p:cNvCxnSpPr>
          <p:nvPr/>
        </p:nvCxnSpPr>
        <p:spPr bwMode="auto">
          <a:xfrm>
            <a:off x="2796652" y="3814552"/>
            <a:ext cx="1435120" cy="5075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2906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3"/>
          <a:srcRect t="5622" r="34474" b="28439"/>
          <a:stretch/>
        </p:blipFill>
        <p:spPr bwMode="auto">
          <a:xfrm>
            <a:off x="2567622" y="1556792"/>
            <a:ext cx="5244738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339280" cy="476250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/>
              <a:t>7</a:t>
            </a:r>
            <a:endParaRPr lang="it-IT" sz="1200" b="1" dirty="0"/>
          </a:p>
        </p:txBody>
      </p:sp>
      <p:pic>
        <p:nvPicPr>
          <p:cNvPr id="14" name="Immagine 13" descr="Risultati immagini per iulm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1259632" y="116632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CREATING A DOCUMENT BASED ON IULM STYLE SHEET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55576" y="1826240"/>
            <a:ext cx="1728192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l"/>
            <a:r>
              <a:rPr lang="it-IT" sz="1600" dirty="0">
                <a:latin typeface="Calibri" pitchFamily="34" charset="0"/>
                <a:cs typeface="Calibri" pitchFamily="34" charset="0"/>
              </a:rPr>
              <a:t>Click on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File,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then click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on New: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Under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Templates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click New from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Personal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and Select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Iulm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Stylesheet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(format .dot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Connettore 2 26"/>
          <p:cNvCxnSpPr/>
          <p:nvPr/>
        </p:nvCxnSpPr>
        <p:spPr bwMode="auto">
          <a:xfrm>
            <a:off x="3287702" y="2420888"/>
            <a:ext cx="2796466" cy="14401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vale 10"/>
          <p:cNvSpPr/>
          <p:nvPr/>
        </p:nvSpPr>
        <p:spPr>
          <a:xfrm>
            <a:off x="2567622" y="2204864"/>
            <a:ext cx="720080" cy="216024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6084168" y="3032956"/>
            <a:ext cx="1728192" cy="2052228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07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 t="335" r="62339" b="43489"/>
          <a:stretch/>
        </p:blipFill>
        <p:spPr bwMode="auto">
          <a:xfrm>
            <a:off x="1043608" y="3296501"/>
            <a:ext cx="1872208" cy="2307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3" t="7151" r="35913" b="19268"/>
          <a:stretch/>
        </p:blipFill>
        <p:spPr bwMode="auto">
          <a:xfrm>
            <a:off x="4067944" y="3489543"/>
            <a:ext cx="3715345" cy="2531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339280" cy="476250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/>
              <a:t>7</a:t>
            </a:r>
            <a:endParaRPr lang="it-IT" sz="1200" b="1" dirty="0"/>
          </a:p>
        </p:txBody>
      </p:sp>
      <p:pic>
        <p:nvPicPr>
          <p:cNvPr id="14" name="Immagine 13" descr="Risultati immagini per iulm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6021288"/>
            <a:ext cx="1152128" cy="74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392964" y="-27384"/>
            <a:ext cx="8136904" cy="707886"/>
          </a:xfrm>
          <a:prstGeom prst="rect">
            <a:avLst/>
          </a:prstGeom>
        </p:spPr>
        <p:txBody>
          <a:bodyPr wrap="square">
            <a:normAutofit fontScale="98113"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APPLYING THE IULM STYLE SHEET TO AN EXISTING DOCUMENT</a:t>
            </a:r>
          </a:p>
          <a:p>
            <a:pPr lvl="0"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PREVIOUS VERSIONS OF WORD 2007 AND WORD ON MAC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79512" y="1484784"/>
            <a:ext cx="2232248" cy="15696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l"/>
            <a:r>
              <a:rPr lang="it-IT" sz="1600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you have already started writing your thesis, you can still apply the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style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sheet to your document, proceeding </a:t>
            </a:r>
            <a:r>
              <a:rPr lang="it-IT" sz="1600" dirty="0" err="1">
                <a:latin typeface="Calibri" pitchFamily="34" charset="0"/>
                <a:cs typeface="Calibri" pitchFamily="34" charset="0"/>
              </a:rPr>
              <a:t>as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follows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: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Freccia a destra 2050"/>
          <p:cNvSpPr/>
          <p:nvPr/>
        </p:nvSpPr>
        <p:spPr bwMode="auto">
          <a:xfrm>
            <a:off x="2699792" y="2420888"/>
            <a:ext cx="1584176" cy="28803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4461416" y="1556792"/>
            <a:ext cx="4359056" cy="18158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normAutofit fontScale="97259"/>
          </a:bodyPr>
          <a:lstStyle/>
          <a:p>
            <a:pPr marL="285750" lvl="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it-IT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Click </a:t>
            </a:r>
            <a:r>
              <a:rPr lang="it-IT" sz="1600" b="1" dirty="0" err="1" smtClean="0">
                <a:latin typeface="Calibri" pitchFamily="34" charset="0"/>
                <a:ea typeface="Times New Roman"/>
                <a:cs typeface="Calibri" pitchFamily="34" charset="0"/>
              </a:rPr>
              <a:t>tools</a:t>
            </a:r>
            <a:r>
              <a:rPr lang="it-IT" sz="1600" b="1" dirty="0">
                <a:latin typeface="Calibri" pitchFamily="34" charset="0"/>
                <a:ea typeface="Times New Roman"/>
                <a:cs typeface="Calibri" pitchFamily="34" charset="0"/>
              </a:rPr>
              <a:t>, templates and </a:t>
            </a:r>
            <a:r>
              <a:rPr lang="it-IT" sz="1600" b="1" dirty="0" err="1" smtClean="0">
                <a:latin typeface="Calibri" pitchFamily="34" charset="0"/>
                <a:ea typeface="Times New Roman"/>
                <a:cs typeface="Calibri" pitchFamily="34" charset="0"/>
              </a:rPr>
              <a:t>Add-Ins</a:t>
            </a:r>
            <a:endParaRPr lang="it-IT" sz="1600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Select </a:t>
            </a:r>
            <a:r>
              <a:rPr lang="it-IT" sz="1600" b="1" dirty="0" err="1" smtClean="0">
                <a:latin typeface="Calibri" pitchFamily="34" charset="0"/>
                <a:ea typeface="Times New Roman"/>
                <a:cs typeface="Calibri" pitchFamily="34" charset="0"/>
              </a:rPr>
              <a:t>Attach</a:t>
            </a:r>
            <a:r>
              <a:rPr lang="it-IT" sz="1600" i="1" dirty="0" smtClean="0">
                <a:latin typeface="Calibri" pitchFamily="34" charset="0"/>
                <a:ea typeface="Times New Roman"/>
                <a:cs typeface="Calibri" pitchFamily="34" charset="0"/>
              </a:rPr>
              <a:t>;</a:t>
            </a:r>
            <a:endParaRPr lang="it-IT" sz="1600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Open </a:t>
            </a:r>
            <a:r>
              <a:rPr lang="it-IT" sz="1600" b="1" dirty="0" err="1" smtClean="0">
                <a:latin typeface="Calibri" pitchFamily="34" charset="0"/>
                <a:ea typeface="Times New Roman"/>
                <a:cs typeface="Calibri" pitchFamily="34" charset="0"/>
              </a:rPr>
              <a:t>Iulm</a:t>
            </a:r>
            <a:r>
              <a:rPr lang="it-IT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 Style </a:t>
            </a:r>
            <a:r>
              <a:rPr lang="it-IT" sz="1600" b="1" dirty="0" err="1" smtClean="0">
                <a:latin typeface="Calibri" pitchFamily="34" charset="0"/>
                <a:ea typeface="Times New Roman"/>
                <a:cs typeface="Calibri" pitchFamily="34" charset="0"/>
              </a:rPr>
              <a:t>Sheet</a:t>
            </a: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click</a:t>
            </a:r>
            <a:r>
              <a:rPr lang="it-IT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 Open</a:t>
            </a: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 and </a:t>
            </a:r>
            <a:r>
              <a:rPr lang="it-IT" sz="1600" dirty="0" err="1" smtClean="0">
                <a:latin typeface="Calibri" pitchFamily="34" charset="0"/>
                <a:ea typeface="Times New Roman"/>
                <a:cs typeface="Calibri" pitchFamily="34" charset="0"/>
              </a:rPr>
              <a:t>Insert</a:t>
            </a: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 a </a:t>
            </a:r>
            <a:r>
              <a:rPr lang="it-IT" sz="1600" dirty="0" err="1" smtClean="0">
                <a:latin typeface="Calibri" pitchFamily="34" charset="0"/>
                <a:ea typeface="Times New Roman"/>
                <a:cs typeface="Calibri" pitchFamily="34" charset="0"/>
              </a:rPr>
              <a:t>checkmark</a:t>
            </a: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 in the box</a:t>
            </a:r>
            <a:r>
              <a:rPr lang="it-IT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 «</a:t>
            </a:r>
            <a:r>
              <a:rPr lang="it-IT" sz="1600" b="1" dirty="0" err="1" smtClean="0">
                <a:latin typeface="Calibri" pitchFamily="34" charset="0"/>
                <a:ea typeface="Times New Roman"/>
                <a:cs typeface="Calibri" pitchFamily="34" charset="0"/>
              </a:rPr>
              <a:t>Automatically</a:t>
            </a:r>
            <a:r>
              <a:rPr lang="it-IT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 update </a:t>
            </a:r>
            <a:r>
              <a:rPr lang="it-IT" sz="1600" b="1" dirty="0" err="1" smtClean="0">
                <a:latin typeface="Calibri" pitchFamily="34" charset="0"/>
                <a:ea typeface="Times New Roman"/>
                <a:cs typeface="Calibri" pitchFamily="34" charset="0"/>
              </a:rPr>
              <a:t>styles</a:t>
            </a: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» to </a:t>
            </a:r>
            <a:r>
              <a:rPr lang="it-IT" sz="1600" dirty="0" err="1" smtClean="0">
                <a:latin typeface="Calibri" pitchFamily="34" charset="0"/>
                <a:ea typeface="Times New Roman"/>
                <a:cs typeface="Calibri" pitchFamily="34" charset="0"/>
              </a:rPr>
              <a:t>apply</a:t>
            </a: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Times New Roman"/>
                <a:cs typeface="Calibri" pitchFamily="34" charset="0"/>
              </a:rPr>
              <a:t>Iulm</a:t>
            </a:r>
            <a:r>
              <a:rPr lang="en-US" sz="1600" dirty="0" smtClean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ea typeface="Times New Roman"/>
                <a:cs typeface="Calibri" pitchFamily="34" charset="0"/>
              </a:rPr>
              <a:t>Style Sheet</a:t>
            </a: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 to your file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7" name="Connettore 2 26"/>
          <p:cNvCxnSpPr/>
          <p:nvPr/>
        </p:nvCxnSpPr>
        <p:spPr bwMode="auto">
          <a:xfrm flipV="1">
            <a:off x="2522344" y="4077072"/>
            <a:ext cx="1833632" cy="1008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e 10"/>
          <p:cNvSpPr/>
          <p:nvPr/>
        </p:nvSpPr>
        <p:spPr>
          <a:xfrm>
            <a:off x="1367644" y="5085184"/>
            <a:ext cx="1188132" cy="288032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4" name="Connettore 2 26"/>
          <p:cNvCxnSpPr/>
          <p:nvPr/>
        </p:nvCxnSpPr>
        <p:spPr bwMode="auto">
          <a:xfrm>
            <a:off x="1621759" y="3507650"/>
            <a:ext cx="213937" cy="15680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e 10"/>
          <p:cNvSpPr/>
          <p:nvPr/>
        </p:nvSpPr>
        <p:spPr>
          <a:xfrm>
            <a:off x="4283968" y="3545141"/>
            <a:ext cx="3024336" cy="663754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Ovale 10"/>
          <p:cNvSpPr/>
          <p:nvPr/>
        </p:nvSpPr>
        <p:spPr>
          <a:xfrm>
            <a:off x="1331640" y="3183943"/>
            <a:ext cx="504056" cy="288032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06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2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Risultati immagini per iulm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179512" y="5877272"/>
            <a:ext cx="1152128" cy="8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e 10"/>
          <p:cNvSpPr/>
          <p:nvPr/>
        </p:nvSpPr>
        <p:spPr>
          <a:xfrm>
            <a:off x="1764830" y="3717032"/>
            <a:ext cx="720080" cy="21602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39552" y="-2738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APPLYING IULM STYLE SHEET TO AN EXISTING TEMPLATE</a:t>
            </a:r>
          </a:p>
          <a:p>
            <a:pPr lvl="0" defTabSz="514350" eaLnBrk="0" hangingPunct="0"/>
            <a:r>
              <a:rPr lang="it-IT" sz="2000" b="1" dirty="0" smtClean="0">
                <a:solidFill>
                  <a:srgbClr val="081D58"/>
                </a:solidFill>
                <a:latin typeface="Calibri" pitchFamily="34" charset="0"/>
                <a:cs typeface="Calibri" pitchFamily="34" charset="0"/>
              </a:rPr>
              <a:t>WORD 2007 AND LATER VERSIONS</a:t>
            </a:r>
            <a:endParaRPr lang="it-IT" sz="2000" b="1" dirty="0">
              <a:solidFill>
                <a:srgbClr val="081D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99592" y="1250752"/>
            <a:ext cx="1958816" cy="364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normAutofit fontScale="85344" lnSpcReduction="10000"/>
          </a:bodyPr>
          <a:lstStyle/>
          <a:p>
            <a:pPr marL="285750" lvl="0" indent="-285750" algn="l">
              <a:spcAft>
                <a:spcPts val="0"/>
              </a:spcAft>
              <a:buFont typeface="Wingdings" pitchFamily="2" charset="2"/>
              <a:buChar char="Ø"/>
            </a:pPr>
            <a:r>
              <a:rPr lang="it-IT" sz="1600" dirty="0" err="1" smtClean="0">
                <a:latin typeface="Calibri" pitchFamily="34" charset="0"/>
                <a:ea typeface="Times New Roman"/>
                <a:cs typeface="Calibri" pitchFamily="34" charset="0"/>
              </a:rPr>
              <a:t>Enable</a:t>
            </a:r>
            <a:r>
              <a:rPr lang="it-IT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 «Show Developer» Tab</a:t>
            </a: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 (Word </a:t>
            </a:r>
            <a:r>
              <a:rPr lang="it-IT" sz="1600" dirty="0" err="1" smtClean="0">
                <a:latin typeface="Calibri" pitchFamily="34" charset="0"/>
                <a:ea typeface="Times New Roman"/>
                <a:cs typeface="Calibri" pitchFamily="34" charset="0"/>
              </a:rPr>
              <a:t>Customer</a:t>
            </a: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ea typeface="Times New Roman"/>
                <a:cs typeface="Calibri" pitchFamily="34" charset="0"/>
              </a:rPr>
              <a:t>Ribbon</a:t>
            </a: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 Bar);</a:t>
            </a:r>
          </a:p>
          <a:p>
            <a:pPr marL="285750" lvl="0" indent="-285750" algn="l">
              <a:spcAft>
                <a:spcPts val="0"/>
              </a:spcAft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Click on</a:t>
            </a:r>
            <a:r>
              <a:rPr lang="it-IT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 Developer</a:t>
            </a:r>
          </a:p>
          <a:p>
            <a:pPr marL="285750" lvl="0" indent="-285750" algn="l">
              <a:spcAft>
                <a:spcPts val="0"/>
              </a:spcAft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Select</a:t>
            </a:r>
            <a:r>
              <a:rPr lang="it-IT" sz="1600" b="1" dirty="0">
                <a:latin typeface="Calibri" pitchFamily="34" charset="0"/>
                <a:ea typeface="Times New Roman"/>
                <a:cs typeface="Calibri" pitchFamily="34" charset="0"/>
              </a:rPr>
              <a:t> tools, templates and additions</a:t>
            </a: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;</a:t>
            </a:r>
          </a:p>
          <a:p>
            <a:pPr marL="285750" lvl="0" indent="-285750" algn="l">
              <a:spcAft>
                <a:spcPts val="0"/>
              </a:spcAft>
              <a:buFont typeface="Wingdings" pitchFamily="2" charset="2"/>
              <a:buChar char="Ø"/>
            </a:pP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Click on</a:t>
            </a:r>
            <a:r>
              <a:rPr lang="it-IT" sz="1600" b="1" dirty="0">
                <a:latin typeface="Calibri" pitchFamily="34" charset="0"/>
                <a:ea typeface="Times New Roman"/>
                <a:cs typeface="Calibri" pitchFamily="34" charset="0"/>
              </a:rPr>
              <a:t> Attach;</a:t>
            </a:r>
            <a:endParaRPr lang="it-IT" sz="16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285750" lvl="0" indent="-285750" algn="l">
              <a:spcAft>
                <a:spcPts val="0"/>
              </a:spcAft>
              <a:buFont typeface="Wingdings" pitchFamily="2" charset="2"/>
              <a:buChar char="Ø"/>
            </a:pP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Open the desired template and click</a:t>
            </a:r>
            <a:r>
              <a:rPr lang="it-IT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 Open;</a:t>
            </a:r>
          </a:p>
          <a:p>
            <a:pPr marL="285750" lvl="0" indent="-285750" algn="just">
              <a:spcAft>
                <a:spcPts val="0"/>
              </a:spcAft>
            </a:pP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  <a:r>
              <a:rPr lang="it-IT" sz="1600" dirty="0" err="1" smtClean="0">
                <a:latin typeface="Calibri" pitchFamily="34" charset="0"/>
                <a:ea typeface="Times New Roman"/>
                <a:cs typeface="Calibri" pitchFamily="34" charset="0"/>
              </a:rPr>
              <a:t>Enter</a:t>
            </a: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a </a:t>
            </a:r>
            <a:r>
              <a:rPr lang="it-IT" sz="1600" b="1" dirty="0" err="1">
                <a:latin typeface="Calibri" pitchFamily="34" charset="0"/>
                <a:ea typeface="Times New Roman"/>
                <a:cs typeface="Calibri" pitchFamily="34" charset="0"/>
              </a:rPr>
              <a:t>checkmark</a:t>
            </a: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 in the </a:t>
            </a:r>
            <a:r>
              <a:rPr lang="it-IT" sz="1600" dirty="0" smtClean="0">
                <a:latin typeface="Calibri" pitchFamily="34" charset="0"/>
                <a:ea typeface="Times New Roman"/>
                <a:cs typeface="Calibri" pitchFamily="34" charset="0"/>
              </a:rPr>
              <a:t>box</a:t>
            </a:r>
            <a:r>
              <a:rPr lang="it-IT" sz="1600" b="1" dirty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it-IT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«</a:t>
            </a:r>
            <a:r>
              <a:rPr lang="it-IT" sz="1600" b="1" dirty="0" err="1" smtClean="0">
                <a:latin typeface="Calibri" pitchFamily="34" charset="0"/>
                <a:ea typeface="Times New Roman"/>
                <a:cs typeface="Calibri" pitchFamily="34" charset="0"/>
              </a:rPr>
              <a:t>Automatically</a:t>
            </a:r>
            <a:r>
              <a:rPr lang="it-IT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it-IT" sz="1600" b="1" dirty="0">
                <a:latin typeface="Calibri" pitchFamily="34" charset="0"/>
                <a:ea typeface="Times New Roman"/>
                <a:cs typeface="Calibri" pitchFamily="34" charset="0"/>
              </a:rPr>
              <a:t>update </a:t>
            </a:r>
            <a:r>
              <a:rPr lang="it-IT" sz="1600" b="1" dirty="0" err="1">
                <a:latin typeface="Calibri" pitchFamily="34" charset="0"/>
                <a:ea typeface="Times New Roman"/>
                <a:cs typeface="Calibri" pitchFamily="34" charset="0"/>
              </a:rPr>
              <a:t>styles</a:t>
            </a: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» to </a:t>
            </a:r>
            <a:r>
              <a:rPr lang="it-IT" sz="1600" dirty="0" err="1">
                <a:latin typeface="Calibri" pitchFamily="34" charset="0"/>
                <a:ea typeface="Times New Roman"/>
                <a:cs typeface="Calibri" pitchFamily="34" charset="0"/>
              </a:rPr>
              <a:t>apply</a:t>
            </a: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Times New Roman"/>
                <a:cs typeface="Calibri" pitchFamily="34" charset="0"/>
              </a:rPr>
              <a:t>Iulm</a:t>
            </a:r>
            <a:r>
              <a:rPr lang="en-US" sz="1600" dirty="0" smtClean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ea typeface="Times New Roman"/>
                <a:cs typeface="Calibri" pitchFamily="34" charset="0"/>
              </a:rPr>
              <a:t>Style Sheet</a:t>
            </a: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 to </a:t>
            </a:r>
            <a:r>
              <a:rPr lang="it-IT" sz="1600" dirty="0" err="1">
                <a:latin typeface="Calibri" pitchFamily="34" charset="0"/>
                <a:ea typeface="Times New Roman"/>
                <a:cs typeface="Calibri" pitchFamily="34" charset="0"/>
              </a:rPr>
              <a:t>your</a:t>
            </a:r>
            <a:r>
              <a:rPr lang="it-IT" sz="1600" dirty="0">
                <a:latin typeface="Calibri" pitchFamily="34" charset="0"/>
                <a:ea typeface="Times New Roman"/>
                <a:cs typeface="Calibri" pitchFamily="34" charset="0"/>
              </a:rPr>
              <a:t> file</a:t>
            </a:r>
          </a:p>
        </p:txBody>
      </p:sp>
      <p:sp>
        <p:nvSpPr>
          <p:cNvPr id="22" name="Freccia a destra 21"/>
          <p:cNvSpPr/>
          <p:nvPr/>
        </p:nvSpPr>
        <p:spPr bwMode="auto">
          <a:xfrm>
            <a:off x="2987824" y="3573016"/>
            <a:ext cx="564347" cy="28803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115616" y="62373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10000"/>
                  </a:schemeClr>
                </a:solidFill>
              </a:rPr>
              <a:t>IULM Library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/ Multimedia Services</a:t>
            </a:r>
            <a:endParaRPr lang="it-IT" sz="14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2556" r="14504" b="30757"/>
          <a:stretch/>
        </p:blipFill>
        <p:spPr bwMode="auto">
          <a:xfrm>
            <a:off x="3203848" y="984289"/>
            <a:ext cx="4719482" cy="1653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/>
          <p:nvPr/>
        </p:nvPicPr>
        <p:blipFill rotWithShape="1">
          <a:blip r:embed="rId6"/>
          <a:srcRect l="-1" r="586" b="77260"/>
          <a:stretch/>
        </p:blipFill>
        <p:spPr bwMode="auto">
          <a:xfrm>
            <a:off x="2884619" y="2649106"/>
            <a:ext cx="5359789" cy="782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7"/>
          <a:srcRect l="30750" t="25041" r="32310" b="16932"/>
          <a:stretch/>
        </p:blipFill>
        <p:spPr bwMode="auto">
          <a:xfrm>
            <a:off x="3674973" y="3501008"/>
            <a:ext cx="2769235" cy="1995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Connettore 2 26"/>
          <p:cNvCxnSpPr/>
          <p:nvPr/>
        </p:nvCxnSpPr>
        <p:spPr bwMode="auto">
          <a:xfrm>
            <a:off x="3878130" y="1780191"/>
            <a:ext cx="1990014" cy="4356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e 10"/>
          <p:cNvSpPr/>
          <p:nvPr/>
        </p:nvSpPr>
        <p:spPr>
          <a:xfrm>
            <a:off x="3052816" y="1580602"/>
            <a:ext cx="799103" cy="288032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Ovale 10"/>
          <p:cNvSpPr/>
          <p:nvPr/>
        </p:nvSpPr>
        <p:spPr>
          <a:xfrm>
            <a:off x="5868144" y="2155113"/>
            <a:ext cx="1728192" cy="288032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Ovale 10"/>
          <p:cNvSpPr/>
          <p:nvPr/>
        </p:nvSpPr>
        <p:spPr>
          <a:xfrm>
            <a:off x="5059591" y="2717090"/>
            <a:ext cx="664538" cy="281050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e 10"/>
          <p:cNvSpPr/>
          <p:nvPr/>
        </p:nvSpPr>
        <p:spPr>
          <a:xfrm>
            <a:off x="3552171" y="3563515"/>
            <a:ext cx="2892037" cy="681383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4" name="Connettore 2 26"/>
          <p:cNvCxnSpPr/>
          <p:nvPr/>
        </p:nvCxnSpPr>
        <p:spPr bwMode="auto">
          <a:xfrm flipH="1">
            <a:off x="4716016" y="3011722"/>
            <a:ext cx="432048" cy="482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9439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32" grpId="0" animBg="1"/>
      <p:bldP spid="3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1937</Words>
  <Application>Microsoft Office PowerPoint</Application>
  <PresentationFormat>On-screen Show (4:3)</PresentationFormat>
  <Paragraphs>259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Wingdings</vt:lpstr>
      <vt:lpstr>Puntina da disegno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IULM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costanzo</dc:creator>
  <cp:lastModifiedBy>Ibrahima.Mbengue</cp:lastModifiedBy>
  <cp:revision>1141</cp:revision>
  <cp:lastPrinted>2013-10-23T14:49:33Z</cp:lastPrinted>
  <dcterms:created xsi:type="dcterms:W3CDTF">2004-05-26T13:17:39Z</dcterms:created>
  <dcterms:modified xsi:type="dcterms:W3CDTF">2020-05-15T08:05:14Z</dcterms:modified>
</cp:coreProperties>
</file>